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8" r:id="rId3"/>
    <p:sldId id="267" r:id="rId4"/>
    <p:sldId id="275" r:id="rId5"/>
    <p:sldId id="266" r:id="rId6"/>
    <p:sldId id="277" r:id="rId7"/>
    <p:sldId id="288" r:id="rId8"/>
    <p:sldId id="307" r:id="rId9"/>
    <p:sldId id="290" r:id="rId10"/>
    <p:sldId id="291" r:id="rId11"/>
    <p:sldId id="293" r:id="rId12"/>
    <p:sldId id="262" r:id="rId13"/>
    <p:sldId id="279" r:id="rId14"/>
    <p:sldId id="265" r:id="rId15"/>
    <p:sldId id="276" r:id="rId16"/>
    <p:sldId id="263" r:id="rId17"/>
    <p:sldId id="278" r:id="rId18"/>
    <p:sldId id="271" r:id="rId19"/>
    <p:sldId id="269" r:id="rId20"/>
    <p:sldId id="270" r:id="rId21"/>
    <p:sldId id="280" r:id="rId22"/>
    <p:sldId id="295" r:id="rId23"/>
    <p:sldId id="296" r:id="rId24"/>
    <p:sldId id="294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6" r:id="rId34"/>
    <p:sldId id="281" r:id="rId35"/>
    <p:sldId id="272" r:id="rId36"/>
    <p:sldId id="284" r:id="rId37"/>
    <p:sldId id="286" r:id="rId38"/>
    <p:sldId id="285" r:id="rId39"/>
    <p:sldId id="257" r:id="rId40"/>
    <p:sldId id="258" r:id="rId41"/>
    <p:sldId id="259" r:id="rId42"/>
    <p:sldId id="308" r:id="rId43"/>
    <p:sldId id="282" r:id="rId44"/>
    <p:sldId id="26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  <a:srgbClr val="AB51D6"/>
    <a:srgbClr val="FF9A00"/>
    <a:srgbClr val="D81E00"/>
    <a:srgbClr val="00AAD6"/>
    <a:srgbClr val="318EFD"/>
    <a:srgbClr val="007DB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E6365-D2CF-4189-BC96-B4EBECD435E8}" v="9" dt="2026-02-17T15:56:26.04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9" autoAdjust="0"/>
    <p:restoredTop sz="91020" autoAdjust="0"/>
  </p:normalViewPr>
  <p:slideViewPr>
    <p:cSldViewPr snapToGrid="0">
      <p:cViewPr varScale="1">
        <p:scale>
          <a:sx n="106" d="100"/>
          <a:sy n="106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feng Xu" userId="e7aed605-a3dd-4d5a-a692-a87037af107b" providerId="ADAL" clId="{F99F8FFF-BA20-43EA-924B-4DF5D2A785F3}"/>
    <pc:docChg chg="undo custSel modSld">
      <pc:chgData name="Weifeng Xu" userId="e7aed605-a3dd-4d5a-a692-a87037af107b" providerId="ADAL" clId="{F99F8FFF-BA20-43EA-924B-4DF5D2A785F3}" dt="2026-02-17T15:57:27.859" v="352" actId="20577"/>
      <pc:docMkLst>
        <pc:docMk/>
      </pc:docMkLst>
      <pc:sldChg chg="modSp mod">
        <pc:chgData name="Weifeng Xu" userId="e7aed605-a3dd-4d5a-a692-a87037af107b" providerId="ADAL" clId="{F99F8FFF-BA20-43EA-924B-4DF5D2A785F3}" dt="2026-02-17T15:54:32.399" v="282" actId="20577"/>
        <pc:sldMkLst>
          <pc:docMk/>
          <pc:sldMk cId="1323245308" sldId="256"/>
        </pc:sldMkLst>
        <pc:spChg chg="mod">
          <ac:chgData name="Weifeng Xu" userId="e7aed605-a3dd-4d5a-a692-a87037af107b" providerId="ADAL" clId="{F99F8FFF-BA20-43EA-924B-4DF5D2A785F3}" dt="2026-02-17T15:54:32.399" v="282" actId="20577"/>
          <ac:spMkLst>
            <pc:docMk/>
            <pc:sldMk cId="1323245308" sldId="256"/>
            <ac:spMk id="3" creationId="{58CD3106-2EE0-40F4-8C0B-042135FF9FB4}"/>
          </ac:spMkLst>
        </pc:spChg>
      </pc:sldChg>
      <pc:sldChg chg="addSp delSp modSp mod">
        <pc:chgData name="Weifeng Xu" userId="e7aed605-a3dd-4d5a-a692-a87037af107b" providerId="ADAL" clId="{F99F8FFF-BA20-43EA-924B-4DF5D2A785F3}" dt="2026-02-17T15:38:49.211" v="156" actId="20577"/>
        <pc:sldMkLst>
          <pc:docMk/>
          <pc:sldMk cId="957453442" sldId="267"/>
        </pc:sldMkLst>
        <pc:spChg chg="mod">
          <ac:chgData name="Weifeng Xu" userId="e7aed605-a3dd-4d5a-a692-a87037af107b" providerId="ADAL" clId="{F99F8FFF-BA20-43EA-924B-4DF5D2A785F3}" dt="2026-02-17T15:38:49.211" v="156" actId="20577"/>
          <ac:spMkLst>
            <pc:docMk/>
            <pc:sldMk cId="957453442" sldId="267"/>
            <ac:spMk id="2" creationId="{BC3624F3-A95D-4496-AE08-90719C145310}"/>
          </ac:spMkLst>
        </pc:spChg>
        <pc:spChg chg="add del mod">
          <ac:chgData name="Weifeng Xu" userId="e7aed605-a3dd-4d5a-a692-a87037af107b" providerId="ADAL" clId="{F99F8FFF-BA20-43EA-924B-4DF5D2A785F3}" dt="2026-02-17T15:34:49.341" v="139" actId="478"/>
          <ac:spMkLst>
            <pc:docMk/>
            <pc:sldMk cId="957453442" sldId="267"/>
            <ac:spMk id="10" creationId="{E399E50A-F119-57BF-C426-D993B7026F56}"/>
          </ac:spMkLst>
        </pc:spChg>
        <pc:cxnChg chg="add del mod">
          <ac:chgData name="Weifeng Xu" userId="e7aed605-a3dd-4d5a-a692-a87037af107b" providerId="ADAL" clId="{F99F8FFF-BA20-43EA-924B-4DF5D2A785F3}" dt="2026-02-17T15:34:53.182" v="140" actId="478"/>
          <ac:cxnSpMkLst>
            <pc:docMk/>
            <pc:sldMk cId="957453442" sldId="267"/>
            <ac:cxnSpMk id="8" creationId="{5F83A31A-2579-A4EB-C636-0D8D7AB8A51D}"/>
          </ac:cxnSpMkLst>
        </pc:cxnChg>
      </pc:sldChg>
      <pc:sldChg chg="modSp mod">
        <pc:chgData name="Weifeng Xu" userId="e7aed605-a3dd-4d5a-a692-a87037af107b" providerId="ADAL" clId="{F99F8FFF-BA20-43EA-924B-4DF5D2A785F3}" dt="2026-02-17T15:57:27.859" v="352" actId="20577"/>
        <pc:sldMkLst>
          <pc:docMk/>
          <pc:sldMk cId="877308037" sldId="268"/>
        </pc:sldMkLst>
        <pc:graphicFrameChg chg="mod modGraphic">
          <ac:chgData name="Weifeng Xu" userId="e7aed605-a3dd-4d5a-a692-a87037af107b" providerId="ADAL" clId="{F99F8FFF-BA20-43EA-924B-4DF5D2A785F3}" dt="2026-02-17T15:57:27.859" v="352" actId="20577"/>
          <ac:graphicFrameMkLst>
            <pc:docMk/>
            <pc:sldMk cId="877308037" sldId="268"/>
            <ac:graphicFrameMk id="5" creationId="{6418CA68-875C-4219-A54D-045820EE6CD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1F6E3-57F9-402E-BDBA-5B2DE11C8530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F98C7-164A-4723-84F0-B1E4B080D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https://digitalcorpora.s3.amazonaws.com/corpora/mobile/android_10/Non-Cellebrite%20Extraction/Pixel%203.zip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'Pixel 3/data/data/</a:t>
            </a:r>
            <a:r>
              <a:rPr lang="en-US" err="1"/>
              <a:t>com.google.android.gsf</a:t>
            </a:r>
            <a:r>
              <a:rPr lang="en-US"/>
              <a:t>/’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https://android.googlesource.com/platform/frameworks/base/+/7bc08e9d51d3142717a94098f897a776f7b7bd71/packages/SubscribedFeedsProvider/src/com/android/providers/subscribedfeeds/SubscribedFeedsProvider.java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3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https://android.stackexchange.com/questions/162448/difference-between-android-id-and-device-id</a:t>
            </a:r>
          </a:p>
          <a:p>
            <a:r>
              <a:rPr lang="en-US"/>
              <a:t>https://raccoon.onyxbits.de/blog/how-to-get-gsf-id-android/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9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3475010726920713951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 -L 1 'Pixel 3/data/data/</a:t>
            </a:r>
            <a:r>
              <a:rPr lang="en-US" err="1"/>
              <a:t>com.google.android.gms</a:t>
            </a:r>
            <a:r>
              <a:rPr lang="en-US"/>
              <a:t>/'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54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 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/com.google.maps.api.android.lib6.drd.PREFERENCES_FILE.xml'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24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/Fingerprintstats.xml'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7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3/data/data/</a:t>
            </a:r>
            <a:r>
              <a:rPr lang="en-US" err="1"/>
              <a:t>com.google.android.gms</a:t>
            </a:r>
            <a:r>
              <a:rPr lang="en-US"/>
              <a:t>/</a:t>
            </a:r>
            <a:r>
              <a:rPr lang="en-US" err="1"/>
              <a:t>shared_prefs</a:t>
            </a:r>
            <a:r>
              <a:rPr lang="en-US"/>
              <a:t>/Launcherstats.xml'</a:t>
            </a:r>
          </a:p>
          <a:p>
            <a:endParaRPr lang="en-US"/>
          </a:p>
          <a:p>
            <a:r>
              <a:rPr lang="en-US"/>
              <a:t>&lt;?xml version='1.0' encoding='utf-8' standalone='yes' ?&gt;</a:t>
            </a:r>
          </a:p>
          <a:p>
            <a:r>
              <a:rPr lang="en-US"/>
              <a:t>&lt;map&gt;</a:t>
            </a:r>
          </a:p>
          <a:p>
            <a:r>
              <a:rPr lang="en-US"/>
              <a:t>    &lt;</a:t>
            </a:r>
            <a:r>
              <a:rPr lang="en-US" err="1"/>
              <a:t>boolean</a:t>
            </a:r>
            <a:r>
              <a:rPr lang="en-US"/>
              <a:t> name=":</a:t>
            </a:r>
            <a:r>
              <a:rPr lang="en-US" err="1"/>
              <a:t>requiresCharging</a:t>
            </a:r>
            <a:r>
              <a:rPr lang="en-US"/>
              <a:t>" value="true" /&gt;</a:t>
            </a:r>
          </a:p>
          <a:p>
            <a:r>
              <a:rPr lang="en-US"/>
              <a:t>    &lt;long name=":</a:t>
            </a:r>
            <a:r>
              <a:rPr lang="en-US" err="1"/>
              <a:t>lastRunMsec</a:t>
            </a:r>
            <a:r>
              <a:rPr lang="en-US"/>
              <a:t>" value="1581560777469" /&gt;</a:t>
            </a:r>
          </a:p>
          <a:p>
            <a:r>
              <a:rPr lang="en-US"/>
              <a:t>    &lt;long name=":</a:t>
            </a:r>
            <a:r>
              <a:rPr lang="en-US" err="1"/>
              <a:t>recordIntervalSecs</a:t>
            </a:r>
            <a:r>
              <a:rPr lang="en-US"/>
              <a:t>" value="-1" /&gt;</a:t>
            </a:r>
          </a:p>
          <a:p>
            <a:r>
              <a:rPr lang="en-US"/>
              <a:t>&lt;/map&gt;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95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ls  'Pixel 3/data/system'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13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https://developer.android.com/reference/android/app/admin/DevicePolicyManager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52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https://developer.android.com/guide/topics/ui/notifiers/notifications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Pixel 3/data/system/notification_policy.xml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9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grep -Pio 'package name=".+?"'  'Pixel 3/data/system/notification_policy.xml'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8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1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https://android.googlesource.com/platform/frameworks/base/+/master/core/java/android/net/NetworkPolicyManager.java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59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tree 'Pixel 3/data/system/users/0/</a:t>
            </a:r>
            <a:r>
              <a:rPr lang="en-US" err="1"/>
              <a:t>registered_services</a:t>
            </a:r>
            <a:r>
              <a:rPr lang="en-US"/>
              <a:t>/'</a:t>
            </a:r>
          </a:p>
          <a:p>
            <a:endParaRPr lang="en-US"/>
          </a:p>
          <a:p>
            <a:r>
              <a:rPr lang="en-US"/>
              <a:t>https://developer.android.com/training/sync-adapters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25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/android.accounts.AccountAuthenticator.xml'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48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cat 'Pixel 3/data/system/users/0/</a:t>
            </a:r>
            <a:r>
              <a:rPr lang="en-US" err="1"/>
              <a:t>registered_services</a:t>
            </a:r>
            <a:r>
              <a:rPr lang="en-US"/>
              <a:t>/android.content.SyncAdapter.xml'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98C7-164A-4723-84F0-B1E4B080DDE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0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66646" cy="365125"/>
          </a:xfrm>
        </p:spPr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7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6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0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0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3717A-E3C1-4BED-ABE0-B7069385E023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F5B0-BCF1-4291-802C-4ED5F9057036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United States Department of Justice - Wikipedi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63" y="6429241"/>
            <a:ext cx="379628" cy="37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JP PMP Log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291" y="6519834"/>
            <a:ext cx="420444" cy="20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Baltimore Issues Marketing RFP - PR New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93" y="6286831"/>
            <a:ext cx="1571896" cy="6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Towson University logo horiz 2019.png - Wikimedia Commons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85" y="6456351"/>
            <a:ext cx="1202235" cy="41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ile:Cartoon_cloud.svg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ngall.com/server-png" TargetMode="External"/><Relationship Id="rId5" Type="http://schemas.openxmlformats.org/officeDocument/2006/relationships/image" Target="../media/image50.png"/><Relationship Id="rId4" Type="http://schemas.openxmlformats.org/officeDocument/2006/relationships/hyperlink" Target="https://www.wired.it/mobile/smartphone/2019/05/06/google-i-o-2019-anticipazioni/" TargetMode="External"/><Relationship Id="rId9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AF9-88AC-4600-B511-347782B9C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Forensic Evidence from System Settings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106-2EE0-40F4-8C0B-042135FF9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Definition and Constraints impact how data is generated at the System Level</a:t>
            </a:r>
          </a:p>
        </p:txBody>
      </p:sp>
    </p:spTree>
    <p:extLst>
      <p:ext uri="{BB962C8B-B14F-4D97-AF65-F5344CB8AC3E}">
        <p14:creationId xmlns:p14="http://schemas.microsoft.com/office/powerpoint/2010/main" val="132324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0D4BA4-C6AE-455E-A458-59CCC26BF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Setting Overview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418CA68-875C-4219-A54D-045820EE6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737215"/>
              </p:ext>
            </p:extLst>
          </p:nvPr>
        </p:nvGraphicFramePr>
        <p:xfrm>
          <a:off x="838200" y="1849315"/>
          <a:ext cx="1014222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761">
                  <a:extLst>
                    <a:ext uri="{9D8B030D-6E8A-4147-A177-3AD203B41FA5}">
                      <a16:colId xmlns:a16="http://schemas.microsoft.com/office/drawing/2014/main" val="4068941861"/>
                    </a:ext>
                  </a:extLst>
                </a:gridCol>
                <a:gridCol w="3262368">
                  <a:extLst>
                    <a:ext uri="{9D8B030D-6E8A-4147-A177-3AD203B41FA5}">
                      <a16:colId xmlns:a16="http://schemas.microsoft.com/office/drawing/2014/main" val="965178358"/>
                    </a:ext>
                  </a:extLst>
                </a:gridCol>
                <a:gridCol w="5367091">
                  <a:extLst>
                    <a:ext uri="{9D8B030D-6E8A-4147-A177-3AD203B41FA5}">
                      <a16:colId xmlns:a16="http://schemas.microsoft.com/office/drawing/2014/main" val="391942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5273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1400" dirty="0"/>
                        <a:t>System App 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Google Services Framework (GSF)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</a:t>
                      </a:r>
                      <a:r>
                        <a:rPr lang="en-US" sz="16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6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6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0" i="0" u="none" strike="noStrike" kern="1200" baseline="0" err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shared_prefs</a:t>
                      </a:r>
                      <a:r>
                        <a:rPr lang="en-US" sz="1600" b="0" i="0" u="none" strike="noStrike" kern="1200" baseline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Pixel 3/data/</a:t>
                      </a:r>
                      <a:r>
                        <a:rPr lang="en-US" sz="16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data/</a:t>
                      </a:r>
                      <a:r>
                        <a:rPr lang="en-US" sz="1600" b="0" i="0" u="none" strike="noStrike" kern="1200" baseline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com.google.android.gsf</a:t>
                      </a:r>
                      <a:r>
                        <a:rPr lang="en-US" sz="16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/database/*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4018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Google Mobile services (GMS)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Pixel 3/data/data/</a:t>
                      </a:r>
                      <a:r>
                        <a:rPr lang="en-US" sz="1600" dirty="0" err="1"/>
                        <a:t>com.google.android.gms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shared_prefs</a:t>
                      </a:r>
                      <a:r>
                        <a:rPr lang="en-US" sz="1600" dirty="0"/>
                        <a:t>/*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Pixel 3/data/data/</a:t>
                      </a:r>
                      <a:r>
                        <a:rPr lang="en-US" sz="1600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com.google.android.gms</a:t>
                      </a:r>
                      <a:r>
                        <a:rPr lang="en-US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</a:t>
                      </a:r>
                      <a:r>
                        <a:rPr lang="en-US" sz="1600" b="0" i="0" u="none" strike="noStrike" kern="1200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lang="en-US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/*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59395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r>
                        <a:rPr lang="en-US" sz="1400" dirty="0"/>
                        <a:t>OS / Framework Layer (Global, user-specific, </a:t>
                      </a:r>
                      <a:r>
                        <a:rPr lang="en-US" sz="1400"/>
                        <a:t>service manager)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System settings for all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locksettings.db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3/data/system/notification_policy.xml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5764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Separate system settings for each 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3/data/system/users/0/settings_secure.xml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3/data/system/users/0/settings_global.xml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3/data/system/users/0/settgins_system.xml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Pixel 3/data/system/users/0/registered services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4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Misc.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Default file-saving </a:t>
                      </a:r>
                      <a:r>
                        <a:rPr lang="en-US" sz="1600" dirty="0"/>
                        <a:t>locations for different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600" dirty="0"/>
                        <a:t>Pixel 3/data/system_ce/0/</a:t>
                      </a:r>
                      <a:r>
                        <a:rPr lang="en-US" sz="1600" dirty="0" err="1"/>
                        <a:t>recent_images</a:t>
                      </a:r>
                      <a:r>
                        <a:rPr lang="en-US" sz="1600" dirty="0"/>
                        <a:t>/*.</a:t>
                      </a:r>
                      <a:r>
                        <a:rPr lang="en-US" sz="1600" dirty="0" err="1"/>
                        <a:t>png</a:t>
                      </a:r>
                      <a:endParaRPr lang="en-US" sz="1600" dirty="0"/>
                    </a:p>
                    <a:p>
                      <a:r>
                        <a:rPr lang="nn-NO" sz="1600" dirty="0"/>
                        <a:t>Pixel 3/data/system_ce/0/snapshots</a:t>
                      </a:r>
                      <a:r>
                        <a:rPr lang="en-US" sz="1600" dirty="0"/>
                        <a:t>/*.jpg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52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30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24F3-A95D-4496-AE08-90719C145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>
                <a:latin typeface="+mj-lt"/>
              </a:rPr>
              <a:t>G</a:t>
            </a:r>
            <a:r>
              <a:rPr lang="en-US" sz="4400" dirty="0">
                <a:latin typeface="+mj-lt"/>
              </a:rPr>
              <a:t>oogle Services (GMS and GSF)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8E5D1-F483-4C5D-B7E8-746516F4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04" y="4299879"/>
            <a:ext cx="1294026" cy="1545218"/>
          </a:xfrm>
          <a:prstGeom prst="rect">
            <a:avLst/>
          </a:prstGeom>
        </p:spPr>
      </p:pic>
      <p:pic>
        <p:nvPicPr>
          <p:cNvPr id="5" name="Picture 2" descr="Become an Android Partner">
            <a:extLst>
              <a:ext uri="{FF2B5EF4-FFF2-40B4-BE49-F238E27FC236}">
                <a16:creationId xmlns:a16="http://schemas.microsoft.com/office/drawing/2014/main" id="{929B1B79-FAFB-4DFD-96AF-037640C40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97" y="2211826"/>
            <a:ext cx="2787063" cy="121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3FE430-8B72-40BE-9B60-221E71ACE875}"/>
              </a:ext>
            </a:extLst>
          </p:cNvPr>
          <p:cNvSpPr txBox="1"/>
          <p:nvPr/>
        </p:nvSpPr>
        <p:spPr>
          <a:xfrm>
            <a:off x="6886791" y="1766466"/>
            <a:ext cx="2479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+mj-lt"/>
              </a:rPr>
              <a:t>google mobile services (</a:t>
            </a:r>
            <a:r>
              <a:rPr lang="en-US" sz="1400" b="1">
                <a:solidFill>
                  <a:srgbClr val="FF0000"/>
                </a:solidFill>
                <a:latin typeface="+mj-lt"/>
              </a:rPr>
              <a:t>G</a:t>
            </a:r>
            <a:r>
              <a:rPr lang="en-US" altLang="zh-CN" sz="1400" b="1">
                <a:solidFill>
                  <a:srgbClr val="FF0000"/>
                </a:solidFill>
                <a:latin typeface="+mj-lt"/>
              </a:rPr>
              <a:t>MS</a:t>
            </a:r>
            <a:r>
              <a:rPr lang="en-US" altLang="zh-CN" sz="1400">
                <a:latin typeface="+mj-lt"/>
              </a:rPr>
              <a:t>)</a:t>
            </a:r>
            <a:endParaRPr lang="en-US" sz="140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71427-5A7C-4072-B4A6-3166C9086EBB}"/>
              </a:ext>
            </a:extLst>
          </p:cNvPr>
          <p:cNvSpPr txBox="1"/>
          <p:nvPr/>
        </p:nvSpPr>
        <p:spPr>
          <a:xfrm>
            <a:off x="6645767" y="3683907"/>
            <a:ext cx="2720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latin typeface="+mj-lt"/>
              </a:rPr>
              <a:t>Google Play Services</a:t>
            </a:r>
          </a:p>
          <a:p>
            <a:pPr algn="ctr"/>
            <a:r>
              <a:rPr lang="en-GB" sz="1400" dirty="0">
                <a:latin typeface="+mj-lt"/>
              </a:rPr>
              <a:t>(Google Service Framework, </a:t>
            </a:r>
            <a:r>
              <a:rPr lang="en-GB" sz="1400" b="1" dirty="0">
                <a:solidFill>
                  <a:srgbClr val="FF0000"/>
                </a:solidFill>
                <a:latin typeface="+mj-lt"/>
              </a:rPr>
              <a:t>GSF</a:t>
            </a:r>
            <a:r>
              <a:rPr lang="en-GB" sz="1400" dirty="0">
                <a:latin typeface="+mj-lt"/>
              </a:rPr>
              <a:t>) </a:t>
            </a:r>
            <a:endParaRPr lang="en-US" sz="1400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FBA95B-B028-4CD0-8035-5A59AAAB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714" y="2162353"/>
            <a:ext cx="4236810" cy="253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5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3BF32-46DC-44D1-9D08-9EA24924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Services Framework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03171-0163-46F3-B97A-E93584943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3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613A4-2C20-4ADA-B22B-D063326A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Services Framework (GSF)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C1884-EACF-4155-BC0C-1B75CF6F6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GSF is used to update apps (google and 3</a:t>
            </a:r>
            <a:r>
              <a:rPr lang="en-GB" baseline="30000" dirty="0"/>
              <a:t>rd</a:t>
            </a:r>
            <a:r>
              <a:rPr lang="en-GB" dirty="0"/>
              <a:t> party) from Google Play. </a:t>
            </a:r>
          </a:p>
          <a:p>
            <a:r>
              <a:rPr lang="en-GB" dirty="0"/>
              <a:t>GSF core functionality</a:t>
            </a:r>
          </a:p>
          <a:p>
            <a:pPr lvl="1"/>
            <a:r>
              <a:rPr lang="en-GB" dirty="0"/>
              <a:t>authentication to your Google services, </a:t>
            </a:r>
          </a:p>
          <a:p>
            <a:pPr lvl="1"/>
            <a:r>
              <a:rPr lang="en-GB" dirty="0"/>
              <a:t>synchronized contacts, </a:t>
            </a:r>
          </a:p>
          <a:p>
            <a:pPr lvl="1"/>
            <a:r>
              <a:rPr lang="en-GB" dirty="0"/>
              <a:t>access to all the latest user privacy settings, and </a:t>
            </a:r>
          </a:p>
          <a:p>
            <a:pPr lvl="1"/>
            <a:r>
              <a:rPr lang="en-GB" dirty="0"/>
              <a:t>access to location-based services. </a:t>
            </a:r>
          </a:p>
          <a:p>
            <a:r>
              <a:rPr lang="en-GB" dirty="0"/>
              <a:t>Enhance app experience</a:t>
            </a:r>
          </a:p>
          <a:p>
            <a:pPr lvl="1"/>
            <a:r>
              <a:rPr lang="en-GB" dirty="0"/>
              <a:t>speeds up offline searches, provides more immersive maps, and improves gaming experiences. </a:t>
            </a:r>
          </a:p>
          <a:p>
            <a:r>
              <a:rPr lang="en-GB" dirty="0"/>
              <a:t>Apps may not work if you uninstall Google Play services framework.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06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3652C5-8BE0-4B42-8F65-56CCEF8AE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77240"/>
            <a:ext cx="6042944" cy="398464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B6F29E9-E9B8-40B8-B6E6-B86788C7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GSF folder structure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794608-5A24-4151-BE37-510B1ACFAA5D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3746812" y="3300761"/>
            <a:ext cx="1310266" cy="356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DAAE72-FD9D-454E-B971-D823DABB7EC1}"/>
              </a:ext>
            </a:extLst>
          </p:cNvPr>
          <p:cNvSpPr txBox="1"/>
          <p:nvPr/>
        </p:nvSpPr>
        <p:spPr>
          <a:xfrm>
            <a:off x="5057078" y="2780370"/>
            <a:ext cx="610157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i="1" err="1">
                <a:solidFill>
                  <a:srgbClr val="C00000"/>
                </a:solidFill>
              </a:rPr>
              <a:t>googlesettings.db</a:t>
            </a:r>
            <a:r>
              <a:rPr lang="en-US">
                <a:solidFill>
                  <a:srgbClr val="C00000"/>
                </a:solidFill>
              </a:rPr>
              <a:t>: </a:t>
            </a:r>
            <a:r>
              <a:rPr lang="en-US"/>
              <a:t>Google preferences, Google uses preference name and value to identify which device (phone or PC) uses Google's apps/service (location, maps, chrome, YouTube)</a:t>
            </a:r>
          </a:p>
          <a:p>
            <a:r>
              <a:rPr lang="en-US" i="1" err="1">
                <a:solidFill>
                  <a:srgbClr val="C00000"/>
                </a:solidFill>
              </a:rPr>
              <a:t>gservices.db</a:t>
            </a:r>
            <a:r>
              <a:rPr lang="en-US"/>
              <a:t>: Fitness settings, network settings, other settings</a:t>
            </a:r>
          </a:p>
          <a:p>
            <a:r>
              <a:rPr lang="en-US" i="1" err="1">
                <a:solidFill>
                  <a:srgbClr val="C00000"/>
                </a:solidFill>
              </a:rPr>
              <a:t>subscribedfeeds.db</a:t>
            </a:r>
            <a:r>
              <a:rPr lang="en-US"/>
              <a:t>: </a:t>
            </a:r>
            <a:r>
              <a:rPr lang="en-GB"/>
              <a:t> Manages a list of feeds for which this client is interested in receiving change notifications.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772374-1872-4D23-97AF-1A12C760A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155" y="2380100"/>
            <a:ext cx="3735373" cy="2351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18CBB-84AC-4948-B8A0-6EEB7AF2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search client id sent to google search? (</a:t>
            </a:r>
            <a:r>
              <a:rPr lang="en-US" i="1" dirty="0" err="1">
                <a:solidFill>
                  <a:srgbClr val="C00000"/>
                </a:solidFill>
              </a:rPr>
              <a:t>googlesettings.db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A0F16-3863-4937-A24D-1C2ABADE8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46" y="1940694"/>
            <a:ext cx="6965362" cy="39755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3E91E1-51DA-42B5-B159-B7F38750B6F7}"/>
              </a:ext>
            </a:extLst>
          </p:cNvPr>
          <p:cNvSpPr txBox="1"/>
          <p:nvPr/>
        </p:nvSpPr>
        <p:spPr>
          <a:xfrm>
            <a:off x="7984272" y="2692336"/>
            <a:ext cx="36492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27EFD8-F0E9-40D7-ADA1-97C596B8099D}"/>
              </a:ext>
            </a:extLst>
          </p:cNvPr>
          <p:cNvCxnSpPr>
            <a:cxnSpLocks/>
          </p:cNvCxnSpPr>
          <p:nvPr/>
        </p:nvCxnSpPr>
        <p:spPr>
          <a:xfrm flipV="1">
            <a:off x="4936273" y="3093244"/>
            <a:ext cx="3047998" cy="1553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408C67-69F0-C411-F8A7-1A9556A1A0EC}"/>
              </a:ext>
            </a:extLst>
          </p:cNvPr>
          <p:cNvSpPr txBox="1"/>
          <p:nvPr/>
        </p:nvSpPr>
        <p:spPr>
          <a:xfrm>
            <a:off x="638116" y="2005070"/>
            <a:ext cx="768197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https://www.google.com/m? 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>
                <a:solidFill>
                  <a:srgbClr val="C00000"/>
                </a:solidFill>
              </a:rPr>
              <a:t>=</a:t>
            </a:r>
            <a:r>
              <a:rPr lang="en-US" dirty="0" err="1">
                <a:solidFill>
                  <a:srgbClr val="C00000"/>
                </a:solidFill>
              </a:rPr>
              <a:t>ms</a:t>
            </a:r>
            <a:r>
              <a:rPr lang="en-US" dirty="0">
                <a:solidFill>
                  <a:srgbClr val="C00000"/>
                </a:solidFill>
              </a:rPr>
              <a:t>-android-google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FED1B-EAD4-A309-51C4-139460F475CB}"/>
              </a:ext>
            </a:extLst>
          </p:cNvPr>
          <p:cNvSpPr txBox="1"/>
          <p:nvPr/>
        </p:nvSpPr>
        <p:spPr>
          <a:xfrm>
            <a:off x="607778" y="2596002"/>
            <a:ext cx="79415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/m: </a:t>
            </a:r>
            <a:r>
              <a:rPr lang="en-GB" dirty="0"/>
              <a:t> suggests a mobile-optimized version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/>
              <a:t>: Specifies the client making the request.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</a:rPr>
              <a:t>ms</a:t>
            </a:r>
            <a:r>
              <a:rPr lang="en-GB" dirty="0">
                <a:solidFill>
                  <a:srgbClr val="FF0000"/>
                </a:solidFill>
              </a:rPr>
              <a:t>-android-google</a:t>
            </a:r>
            <a:r>
              <a:rPr lang="en-GB" dirty="0"/>
              <a:t>: Likely refers to a Google search client on an Android device. It indicates the origin of the search (e.g., the Google app or browser on an Android device).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8A996-0E6B-93B1-2C6D-6D0B30827656}"/>
              </a:ext>
            </a:extLst>
          </p:cNvPr>
          <p:cNvSpPr txBox="1"/>
          <p:nvPr/>
        </p:nvSpPr>
        <p:spPr>
          <a:xfrm>
            <a:off x="638116" y="4202887"/>
            <a:ext cx="9382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a user uses Google search, GSF will attach the string “</a:t>
            </a:r>
            <a:r>
              <a:rPr lang="en-US" dirty="0" err="1">
                <a:solidFill>
                  <a:srgbClr val="C00000"/>
                </a:solidFill>
              </a:rPr>
              <a:t>search_client_id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URL suggests it was generated during a search query from an Android device using Google's search services. The </a:t>
            </a:r>
            <a:r>
              <a:rPr lang="en-GB" dirty="0" err="1">
                <a:solidFill>
                  <a:srgbClr val="FF0000"/>
                </a:solidFill>
              </a:rPr>
              <a:t>search_client_id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parameter helps Google identify the client or app initiating the request for analytics, personalization, or optimization.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Notes: </a:t>
            </a:r>
            <a:r>
              <a:rPr lang="en-GB" dirty="0"/>
              <a:t>Using the same keyword will be confusing if other apps use it</a:t>
            </a:r>
            <a:r>
              <a:rPr lang="en-US" dirty="0"/>
              <a:t>. You can improve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FCA6C89-4570-86E8-42F3-E3A57463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04" y="350217"/>
            <a:ext cx="10515600" cy="1325563"/>
          </a:xfrm>
        </p:spPr>
        <p:txBody>
          <a:bodyPr/>
          <a:lstStyle/>
          <a:p>
            <a:r>
              <a:rPr lang="en-US" dirty="0"/>
              <a:t>Understand user search behaviors</a:t>
            </a:r>
          </a:p>
        </p:txBody>
      </p:sp>
    </p:spTree>
    <p:extLst>
      <p:ext uri="{BB962C8B-B14F-4D97-AF65-F5344CB8AC3E}">
        <p14:creationId xmlns:p14="http://schemas.microsoft.com/office/powerpoint/2010/main" val="953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9921-8642-4DAB-B018-69C68498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Google Fit’s heart rate function enabled?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C2F6D-67C7-46B2-A684-577F41111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64" y="1690688"/>
            <a:ext cx="6698560" cy="4625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2C2A01-9109-4A44-A112-264A1AF34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61" y="1385862"/>
            <a:ext cx="4061812" cy="17451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931380-8970-4B95-A1B4-EF377CAF0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750"/>
          <a:stretch/>
        </p:blipFill>
        <p:spPr>
          <a:xfrm>
            <a:off x="7536761" y="3141285"/>
            <a:ext cx="4061812" cy="13107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0F80B6-71D3-4440-8E47-CFF6F17EC1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747"/>
          <a:stretch/>
        </p:blipFill>
        <p:spPr>
          <a:xfrm>
            <a:off x="7536761" y="4452039"/>
            <a:ext cx="406181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7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A5F580-8F44-4754-AC1A-C6540EBD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 Google Fit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274AC-30EF-4EEB-AE1A-BF965A493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Tell Google Fit a little about yourself (gender, date of birth, weight, and height), </a:t>
            </a:r>
          </a:p>
          <a:p>
            <a:r>
              <a:rPr lang="en-GB" dirty="0"/>
              <a:t>App keeps </a:t>
            </a:r>
            <a:r>
              <a:rPr lang="en-US" dirty="0">
                <a:solidFill>
                  <a:srgbClr val="C00000"/>
                </a:solidFill>
              </a:rPr>
              <a:t>Journals</a:t>
            </a:r>
            <a:r>
              <a:rPr lang="en-US" dirty="0"/>
              <a:t> of </a:t>
            </a:r>
            <a:r>
              <a:rPr lang="en-GB" dirty="0"/>
              <a:t>two main activity </a:t>
            </a:r>
          </a:p>
          <a:p>
            <a:pPr lvl="1"/>
            <a:r>
              <a:rPr lang="en-GB" dirty="0"/>
              <a:t>Move Minutes:  walks, runs, swims, and yoga.</a:t>
            </a:r>
          </a:p>
          <a:p>
            <a:pPr lvl="1"/>
            <a:r>
              <a:rPr lang="en-GB" dirty="0"/>
              <a:t>Heart Points: </a:t>
            </a:r>
          </a:p>
          <a:p>
            <a:pPr lvl="2"/>
            <a:r>
              <a:rPr lang="en-GB" dirty="0"/>
              <a:t>one Point per minute of moderately intense exercise, like from a swift walk. </a:t>
            </a:r>
          </a:p>
          <a:p>
            <a:pPr lvl="2"/>
            <a:r>
              <a:rPr lang="en-GB" dirty="0"/>
              <a:t>double Points if taking part in more intense activities, like a long run.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8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A39130-B09D-442C-AF24-3531BC77A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78" y="1628225"/>
            <a:ext cx="9785989" cy="4288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3B8654-9100-4A60-8C16-A73398CD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202" y="390873"/>
            <a:ext cx="1905165" cy="7544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5C70-C566-4767-B1DE-BE44AC5C10E1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9537193" y="1145318"/>
            <a:ext cx="455592" cy="482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47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86810-EC84-44D9-9F38-B7CBC208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dirty="0"/>
              <a:t>? (</a:t>
            </a:r>
            <a:r>
              <a:rPr lang="en-US" i="1" dirty="0" err="1">
                <a:solidFill>
                  <a:srgbClr val="C00000"/>
                </a:solidFill>
              </a:rPr>
              <a:t>gservices.db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4B0386-46F7-46B3-A855-416913C7B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3180" cy="2030095"/>
          </a:xfrm>
        </p:spPr>
        <p:txBody>
          <a:bodyPr>
            <a:normAutofit/>
          </a:bodyPr>
          <a:lstStyle/>
          <a:p>
            <a:r>
              <a:rPr lang="en-US" i="1" dirty="0" err="1">
                <a:solidFill>
                  <a:srgbClr val="C00000"/>
                </a:solidFill>
              </a:rPr>
              <a:t>Android_ID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GB" dirty="0"/>
              <a:t>is generated and used by the Google Services Framework (GSF), and is thus often referenced as "GSF ID”</a:t>
            </a:r>
          </a:p>
          <a:p>
            <a:r>
              <a:rPr lang="en-GB" dirty="0"/>
              <a:t>Can be used for identifying a device</a:t>
            </a:r>
          </a:p>
          <a:p>
            <a:r>
              <a:rPr lang="en-GB" dirty="0"/>
              <a:t>Changed when factory reset and Google Settings app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8B7AAB-A5DD-4A01-9F9E-EC7475BD2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" y="3977640"/>
            <a:ext cx="5294699" cy="16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CD7DE2-BC89-4EA8-9C28-99F3777FD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76" y="2165482"/>
            <a:ext cx="10184447" cy="3256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68C034-7D46-411F-9B08-02FEE3005FF2}"/>
              </a:ext>
            </a:extLst>
          </p:cNvPr>
          <p:cNvSpPr txBox="1"/>
          <p:nvPr/>
        </p:nvSpPr>
        <p:spPr>
          <a:xfrm>
            <a:off x="1003776" y="1796150"/>
            <a:ext cx="1748684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Show </a:t>
            </a:r>
            <a:r>
              <a:rPr lang="en-US" i="1">
                <a:solidFill>
                  <a:srgbClr val="C00000"/>
                </a:solidFill>
              </a:rPr>
              <a:t>main</a:t>
            </a:r>
            <a:r>
              <a:rPr lang="en-US"/>
              <a:t> table</a:t>
            </a:r>
          </a:p>
        </p:txBody>
      </p:sp>
    </p:spTree>
    <p:extLst>
      <p:ext uri="{BB962C8B-B14F-4D97-AF65-F5344CB8AC3E}">
        <p14:creationId xmlns:p14="http://schemas.microsoft.com/office/powerpoint/2010/main" val="12809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CCB3ED-A35F-401B-8E19-5A03246B2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842" y="937044"/>
            <a:ext cx="7788315" cy="4983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2C6F7A-6DEA-4642-B566-A22F5B9C0C89}"/>
              </a:ext>
            </a:extLst>
          </p:cNvPr>
          <p:cNvSpPr txBox="1"/>
          <p:nvPr/>
        </p:nvSpPr>
        <p:spPr>
          <a:xfrm>
            <a:off x="7175810" y="4383617"/>
            <a:ext cx="267443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/>
              <a:t>Hex: 3039B7D840C7F6DF (64bits)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FC287-9A24-414C-8D17-BE2BF955196D}"/>
              </a:ext>
            </a:extLst>
          </p:cNvPr>
          <p:cNvSpPr txBox="1"/>
          <p:nvPr/>
        </p:nvSpPr>
        <p:spPr>
          <a:xfrm>
            <a:off x="765717" y="2066693"/>
            <a:ext cx="29323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/>
              <a:t>GSF settings: name and value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74811F-DB70-4EC1-8B46-FB23CFC5076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85922" cy="1870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6368CD-B28B-43A0-91B2-4DD6251A8E87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698058" y="2251359"/>
            <a:ext cx="3869903" cy="152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411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A88270-109E-4A43-A31C-3F6EEDE8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0CD659-1DFD-45B1-BC4F-A81E60549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58D9B4-FBFF-4775-A39B-6F85F15F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Mobile services (GMS)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17E15B-A8E3-4062-81C5-C152D8AB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930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GMS is a collection of Google applications and APIs that help support functionality across devices. </a:t>
            </a:r>
          </a:p>
          <a:p>
            <a:r>
              <a:rPr lang="en-GB" dirty="0"/>
              <a:t>Apps</a:t>
            </a:r>
          </a:p>
          <a:p>
            <a:pPr lvl="1"/>
            <a:r>
              <a:rPr lang="en-GB" dirty="0"/>
              <a:t>Google Search, ads</a:t>
            </a:r>
          </a:p>
          <a:p>
            <a:pPr lvl="1"/>
            <a:r>
              <a:rPr lang="en-GB" dirty="0"/>
              <a:t>Gmail, Chrome, </a:t>
            </a:r>
          </a:p>
          <a:p>
            <a:pPr lvl="1"/>
            <a:r>
              <a:rPr lang="en-GB" dirty="0"/>
              <a:t>Play store</a:t>
            </a:r>
          </a:p>
          <a:p>
            <a:pPr lvl="1"/>
            <a:r>
              <a:rPr lang="en-GB" dirty="0"/>
              <a:t>Google Maps </a:t>
            </a:r>
          </a:p>
          <a:p>
            <a:pPr lvl="1"/>
            <a:r>
              <a:rPr lang="en-GB" dirty="0" err="1"/>
              <a:t>Youtube</a:t>
            </a:r>
            <a:r>
              <a:rPr lang="en-GB" dirty="0"/>
              <a:t>.</a:t>
            </a:r>
          </a:p>
          <a:p>
            <a:r>
              <a:rPr lang="en-GB" dirty="0"/>
              <a:t>API</a:t>
            </a:r>
          </a:p>
          <a:p>
            <a:pPr lvl="1"/>
            <a:r>
              <a:rPr lang="en-GB" dirty="0"/>
              <a:t>fingerprint</a:t>
            </a:r>
          </a:p>
          <a:p>
            <a:pPr lvl="2"/>
            <a:r>
              <a:rPr lang="en-GB" dirty="0"/>
              <a:t>often has </a:t>
            </a:r>
            <a:r>
              <a:rPr lang="en-GB" i="1" dirty="0" err="1">
                <a:solidFill>
                  <a:srgbClr val="FF0000"/>
                </a:solidFill>
              </a:rPr>
              <a:t>lastRunMsec</a:t>
            </a:r>
            <a:r>
              <a:rPr lang="en-GB" dirty="0"/>
              <a:t>, e.g., fingerprint</a:t>
            </a:r>
          </a:p>
          <a:p>
            <a:pPr lvl="1"/>
            <a:r>
              <a:rPr lang="en-US" dirty="0"/>
              <a:t>google ads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4E326E-5CB2-40F7-8685-A12AAC92A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561" y="601087"/>
            <a:ext cx="1827416" cy="262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3D5053-F949-4214-926C-4774E409D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931" y="512064"/>
            <a:ext cx="1976167" cy="284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9EB1439-5625-40B3-8F26-832A96D78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437" y="3803904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B14D6D-CA87-4BCD-B785-C05E1E22C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55" y="3776472"/>
            <a:ext cx="1785540" cy="256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273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A1E0F1-4217-41AA-9490-00539C88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folder 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A92DE-DBA5-434A-BD4D-38BE9FFEF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6152409" cy="453637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3061A8-54D5-45A7-BF1F-48AD8C245746}"/>
              </a:ext>
            </a:extLst>
          </p:cNvPr>
          <p:cNvCxnSpPr/>
          <p:nvPr/>
        </p:nvCxnSpPr>
        <p:spPr>
          <a:xfrm flipH="1">
            <a:off x="2587083" y="5843239"/>
            <a:ext cx="85492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51299F-0CE1-44A4-BFD0-503559E61156}"/>
              </a:ext>
            </a:extLst>
          </p:cNvPr>
          <p:cNvSpPr txBox="1"/>
          <p:nvPr/>
        </p:nvSpPr>
        <p:spPr>
          <a:xfrm>
            <a:off x="3536639" y="5005621"/>
            <a:ext cx="335481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System settings we want to investigate.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Settings save here often can be shared by other apps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13967-D3F0-46FF-BE8D-39A8A5EBC4FC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24497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102A-78D2-4DD6-9DE9-17A32C03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GMS shared preferences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DA0F0-F10F-436D-BD66-703A5735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91371"/>
            <a:ext cx="6046669" cy="4818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8BFB6A-3A77-449B-8008-ADC4EDC5FD67}"/>
              </a:ext>
            </a:extLst>
          </p:cNvPr>
          <p:cNvSpPr txBox="1"/>
          <p:nvPr/>
        </p:nvSpPr>
        <p:spPr>
          <a:xfrm>
            <a:off x="6974466" y="2132856"/>
            <a:ext cx="341103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/>
              <a:t>information save here often can be shared by other apps</a:t>
            </a:r>
          </a:p>
        </p:txBody>
      </p:sp>
    </p:spTree>
    <p:extLst>
      <p:ext uri="{BB962C8B-B14F-4D97-AF65-F5344CB8AC3E}">
        <p14:creationId xmlns:p14="http://schemas.microsoft.com/office/powerpoint/2010/main" val="320600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F4966-5E33-4A82-B275-101E2C5B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GMS shared </a:t>
            </a:r>
            <a:r>
              <a:rPr lang="en-US" err="1"/>
              <a:t>prefs</a:t>
            </a:r>
            <a:r>
              <a:rPr lang="en-US"/>
              <a:t> example: What is the default map country?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30F21-4162-44FA-A50D-1ABE9C5DF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94152"/>
            <a:ext cx="1069918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33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8BC1F1-922C-4E3F-BBA4-F6E93166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GMS </a:t>
            </a:r>
            <a:r>
              <a:rPr lang="en-US" i="1" dirty="0" err="1">
                <a:solidFill>
                  <a:srgbClr val="C00000"/>
                </a:solidFill>
              </a:rPr>
              <a:t>shared_prefs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also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contains </a:t>
            </a:r>
            <a:r>
              <a:rPr lang="en-US" i="1" dirty="0" err="1">
                <a:solidFill>
                  <a:srgbClr val="C00000"/>
                </a:solidFill>
              </a:rPr>
              <a:t>lastRun</a:t>
            </a:r>
            <a:r>
              <a:rPr lang="en-US" dirty="0"/>
              <a:t>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CF0F6-D82D-4ED7-B1DE-6D06C7728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6878"/>
            <a:ext cx="9661180" cy="1981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C17B2E-31CD-4163-8D44-384C41B93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547" y="5320928"/>
            <a:ext cx="3127833" cy="64586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40CCA8-DCF0-4D51-8881-CBD0FB137C2A}"/>
              </a:ext>
            </a:extLst>
          </p:cNvPr>
          <p:cNvCxnSpPr/>
          <p:nvPr/>
        </p:nvCxnSpPr>
        <p:spPr>
          <a:xfrm>
            <a:off x="6812280" y="4348306"/>
            <a:ext cx="559267" cy="9726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F50DF1-3162-49FA-9A91-E99BD6846D8E}"/>
              </a:ext>
            </a:extLst>
          </p:cNvPr>
          <p:cNvSpPr txBox="1"/>
          <p:nvPr/>
        </p:nvSpPr>
        <p:spPr>
          <a:xfrm>
            <a:off x="838200" y="2491715"/>
            <a:ext cx="69899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fingerprint API run? (not a system setting, but system info)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EF2593-4AD9-1CD8-05DE-00E2E24C5E2D}"/>
              </a:ext>
            </a:extLst>
          </p:cNvPr>
          <p:cNvSpPr txBox="1"/>
          <p:nvPr/>
        </p:nvSpPr>
        <p:spPr>
          <a:xfrm>
            <a:off x="1940914" y="5320462"/>
            <a:ext cx="4784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the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milliseconds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number value to </a:t>
            </a:r>
            <a:r>
              <a:rPr lang="en-GB" b="1" i="0" dirty="0">
                <a:solidFill>
                  <a:srgbClr val="333333"/>
                </a:solidFill>
                <a:effectLst/>
                <a:latin typeface="-apple-system"/>
              </a:rPr>
              <a:t>convert to date</a:t>
            </a:r>
            <a:r>
              <a:rPr lang="en-GB" b="0" i="0" dirty="0">
                <a:solidFill>
                  <a:srgbClr val="333333"/>
                </a:solidFill>
                <a:effectLst/>
                <a:latin typeface="-apple-system"/>
              </a:rPr>
              <a:t> since timestamp or Unix epoch.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91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953621-52B5-4FD4-B33E-5DE33088F6CA}"/>
              </a:ext>
            </a:extLst>
          </p:cNvPr>
          <p:cNvSpPr txBox="1"/>
          <p:nvPr/>
        </p:nvSpPr>
        <p:spPr>
          <a:xfrm>
            <a:off x="998258" y="1248725"/>
            <a:ext cx="267815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When did a launcher run?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73CB2-4D6A-4963-88D7-BB2BE8491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58" y="1618057"/>
            <a:ext cx="8342975" cy="1810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672CC2-46D9-4E98-909D-E471E0B32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562" y="3860821"/>
            <a:ext cx="3556671" cy="781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D94266-25A4-4731-B8B1-AC128D969DAC}"/>
              </a:ext>
            </a:extLst>
          </p:cNvPr>
          <p:cNvSpPr txBox="1"/>
          <p:nvPr/>
        </p:nvSpPr>
        <p:spPr>
          <a:xfrm>
            <a:off x="923544" y="5660136"/>
            <a:ext cx="841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It seem the user unlocked the device at 2:26:</a:t>
            </a:r>
            <a:r>
              <a:rPr lang="en-US" altLang="zh-CN">
                <a:solidFill>
                  <a:srgbClr val="C00000"/>
                </a:solidFill>
              </a:rPr>
              <a:t>16</a:t>
            </a:r>
            <a:r>
              <a:rPr lang="en-US" altLang="zh-CN"/>
              <a:t> am and open a launcher at 2:26:</a:t>
            </a:r>
            <a:r>
              <a:rPr lang="en-US" altLang="zh-CN">
                <a:solidFill>
                  <a:srgbClr val="C00000"/>
                </a:solidFill>
              </a:rPr>
              <a:t>17</a:t>
            </a:r>
            <a:r>
              <a:rPr lang="en-US" altLang="zh-CN"/>
              <a:t> am  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4E4BE6-4265-4E7B-8D87-6FA8874D5C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642"/>
          <a:stretch/>
        </p:blipFill>
        <p:spPr>
          <a:xfrm>
            <a:off x="10191948" y="11994"/>
            <a:ext cx="1777028" cy="3215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5461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EDB9A-01A4-4B6B-B904-303FD339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 settings for all users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FBCA1-58B5-4ECA-88D7-0B16B49DB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user settings: at the device level</a:t>
            </a:r>
          </a:p>
        </p:txBody>
      </p:sp>
    </p:spTree>
    <p:extLst>
      <p:ext uri="{BB962C8B-B14F-4D97-AF65-F5344CB8AC3E}">
        <p14:creationId xmlns:p14="http://schemas.microsoft.com/office/powerpoint/2010/main" val="344092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D57651-088A-4455-9997-5ABE6CB8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files on </a:t>
            </a:r>
            <a:r>
              <a:rPr lang="en-US" i="1" dirty="0">
                <a:solidFill>
                  <a:srgbClr val="C00000"/>
                </a:solidFill>
              </a:rPr>
              <a:t>/data/system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49AAD-D0B6-49B4-932B-A02CAE052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33993"/>
            <a:ext cx="9533809" cy="29866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90BFEB-C3B6-4734-8504-5C912EBAC088}"/>
              </a:ext>
            </a:extLst>
          </p:cNvPr>
          <p:cNvSpPr txBox="1"/>
          <p:nvPr/>
        </p:nvSpPr>
        <p:spPr>
          <a:xfrm>
            <a:off x="838200" y="1864661"/>
            <a:ext cx="390573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List files may contain settings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94ADF-90A9-7B65-A819-3B72EDDE7A90}"/>
              </a:ext>
            </a:extLst>
          </p:cNvPr>
          <p:cNvSpPr txBox="1"/>
          <p:nvPr/>
        </p:nvSpPr>
        <p:spPr>
          <a:xfrm>
            <a:off x="889363" y="5348483"/>
            <a:ext cx="9112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rgbClr val="FF0000"/>
                </a:solidFill>
              </a:rPr>
              <a:t>wal</a:t>
            </a:r>
            <a:r>
              <a:rPr lang="en-GB" sz="1600" dirty="0">
                <a:solidFill>
                  <a:srgbClr val="FF0000"/>
                </a:solidFill>
              </a:rPr>
              <a:t>: </a:t>
            </a:r>
            <a:r>
              <a:rPr lang="en-GB" sz="1600" dirty="0"/>
              <a:t>"write-ahead log." It contains the changes that have been made to the database but not yet written to the main .</a:t>
            </a:r>
            <a:r>
              <a:rPr lang="en-GB" sz="1600" dirty="0" err="1"/>
              <a:t>db</a:t>
            </a:r>
            <a:r>
              <a:rPr lang="en-GB" sz="1600" dirty="0"/>
              <a:t> file.</a:t>
            </a:r>
          </a:p>
          <a:p>
            <a:r>
              <a:rPr lang="en-US" sz="1600" dirty="0" err="1">
                <a:solidFill>
                  <a:srgbClr val="FF0000"/>
                </a:solidFill>
              </a:rPr>
              <a:t>shm</a:t>
            </a:r>
            <a:r>
              <a:rPr lang="en-US" sz="1600" dirty="0"/>
              <a:t>: "shared memory</a:t>
            </a:r>
            <a:r>
              <a:rPr lang="en-GB" sz="1600" dirty="0"/>
              <a:t>”: an index for the WAL file, improving the performance of read operations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94604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D1958-7C2C-415D-AAA7-68FF445D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Pixel lock screen disabled? </a:t>
            </a:r>
            <a:r>
              <a:rPr lang="en-US" sz="3200" dirty="0"/>
              <a:t>(</a:t>
            </a:r>
            <a:r>
              <a:rPr lang="en-US" sz="3200" dirty="0" err="1">
                <a:solidFill>
                  <a:srgbClr val="C00000"/>
                </a:solidFill>
              </a:rPr>
              <a:t>locksettings.db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6A07F-140E-4407-8D61-FC6903B7A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3785" y="0"/>
            <a:ext cx="1718215" cy="3528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605C8A-F10D-44E4-93FE-D4B821C7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37" y="1622658"/>
            <a:ext cx="6531521" cy="4809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50086F-3115-48BD-828F-07D02FC01C41}"/>
              </a:ext>
            </a:extLst>
          </p:cNvPr>
          <p:cNvSpPr txBox="1"/>
          <p:nvPr/>
        </p:nvSpPr>
        <p:spPr>
          <a:xfrm>
            <a:off x="7417789" y="1622658"/>
            <a:ext cx="269075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You can disable the lock screen if don’t want to waste precious seconds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6249376-995D-4132-8D10-F26984C64883}"/>
              </a:ext>
            </a:extLst>
          </p:cNvPr>
          <p:cNvSpPr/>
          <p:nvPr/>
        </p:nvSpPr>
        <p:spPr>
          <a:xfrm>
            <a:off x="10108547" y="2000738"/>
            <a:ext cx="365237" cy="16412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79FA85-88E6-47F9-907F-7D00C3E32C5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603262" y="2084323"/>
            <a:ext cx="2814527" cy="987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606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ACF9-D1E7-4485-8FBA-B3504176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104"/>
            <a:ext cx="10515600" cy="1325563"/>
          </a:xfrm>
        </p:spPr>
        <p:txBody>
          <a:bodyPr/>
          <a:lstStyle/>
          <a:p>
            <a:r>
              <a:rPr lang="en-US" dirty="0"/>
              <a:t>What type of password does the device have? </a:t>
            </a:r>
            <a:r>
              <a:rPr lang="en-US" sz="4400" dirty="0"/>
              <a:t>(</a:t>
            </a:r>
            <a:r>
              <a:rPr lang="en-US" sz="4400" dirty="0" err="1">
                <a:solidFill>
                  <a:srgbClr val="C00000"/>
                </a:solidFill>
              </a:rPr>
              <a:t>locksettings.db</a:t>
            </a:r>
            <a:r>
              <a:rPr lang="en-US" sz="4400" dirty="0"/>
              <a:t>)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37EC7B3-6331-44CF-8576-66CC078FC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29470"/>
              </p:ext>
            </p:extLst>
          </p:nvPr>
        </p:nvGraphicFramePr>
        <p:xfrm>
          <a:off x="838200" y="2091006"/>
          <a:ext cx="10290908" cy="389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862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447323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8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6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Pattern PIN with repeating (4444) or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ordered (1234, 4321, 2468) sequences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PIN with no repeating (4444) or ordered (1234, 4321, 2468) sequences,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alphabetic, length at least 4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400" dirty="0"/>
                        <a:t>alphanumeric, length at least 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PASSWORD_COMPLEXITY_NONE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PASSWORD_QUALITY_ALPHABETIC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262144 (0x00040000)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PASSWORD_QUALITY_ALPHANUMERIC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327680 (0x00050000)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416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382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3EEDFAAC-96FA-4499-B52C-7EEC83C95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395438"/>
              </p:ext>
            </p:extLst>
          </p:nvPr>
        </p:nvGraphicFramePr>
        <p:xfrm>
          <a:off x="791308" y="925587"/>
          <a:ext cx="10290908" cy="524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646">
                  <a:extLst>
                    <a:ext uri="{9D8B030D-6E8A-4147-A177-3AD203B41FA5}">
                      <a16:colId xmlns:a16="http://schemas.microsoft.com/office/drawing/2014/main" val="3982649050"/>
                    </a:ext>
                  </a:extLst>
                </a:gridCol>
                <a:gridCol w="5353539">
                  <a:extLst>
                    <a:ext uri="{9D8B030D-6E8A-4147-A177-3AD203B41FA5}">
                      <a16:colId xmlns:a16="http://schemas.microsoft.com/office/drawing/2014/main" val="225839234"/>
                    </a:ext>
                  </a:extLst>
                </a:gridCol>
                <a:gridCol w="1789723">
                  <a:extLst>
                    <a:ext uri="{9D8B030D-6E8A-4147-A177-3AD203B41FA5}">
                      <a16:colId xmlns:a16="http://schemas.microsoft.com/office/drawing/2014/main" val="25299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Description (one of conditions)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5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PASSWORD_QUALITY_BIOMETRIC_WEAK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This implies technologies that can recognize the identity of an individual to about a 3 digit PIN (false detection is less than 1 in 1,000)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32768 (0x00008000)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1919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allows the admin to set precisely how many characters of various types the password should contain to satisfy the policy.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393216 (0x00060000)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3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C00000"/>
                          </a:solidFill>
                        </a:rPr>
                        <a:t>PASSWORD_QUALITY_NUMERIC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the user must have entered a password containing at least numeric characters.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131072 (0x00020000)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PASSWORD_QUALITY_NUMERIC_COMPLEX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600" dirty="0"/>
                        <a:t>he user must have entered a password containing at least numeric characters with no repeating (4444) or ordered (1234, 4321, 2468) sequences.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196608 (0x00030000)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0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requires some kind of password or pattern, but doesn't care what it is.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65536 (0x00010000)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PASSWORD_QUALITY_UNSPECIFIED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the policy has no requirements for the password. Note that quality constants are ordered so that higher values are more restrictive.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 (0x00000000)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53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591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CD8B8-63A4-4972-9381-8C8BF4877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186" y="536959"/>
            <a:ext cx="7239627" cy="5784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D9DA2C-E719-47EB-9FD1-6CC933D53066}"/>
              </a:ext>
            </a:extLst>
          </p:cNvPr>
          <p:cNvSpPr txBox="1"/>
          <p:nvPr/>
        </p:nvSpPr>
        <p:spPr>
          <a:xfrm>
            <a:off x="6951629" y="3167389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PASSWORD_QUALITY_NUMERIC_COMPLEX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3CD633-8509-4762-86AB-06FAAFCFCBF7}"/>
              </a:ext>
            </a:extLst>
          </p:cNvPr>
          <p:cNvSpPr txBox="1"/>
          <p:nvPr/>
        </p:nvSpPr>
        <p:spPr>
          <a:xfrm>
            <a:off x="6951630" y="4451826"/>
            <a:ext cx="185631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PASSWORD_QUALITY_NUMERIC</a:t>
            </a:r>
          </a:p>
        </p:txBody>
      </p:sp>
    </p:spTree>
    <p:extLst>
      <p:ext uri="{BB962C8B-B14F-4D97-AF65-F5344CB8AC3E}">
        <p14:creationId xmlns:p14="http://schemas.microsoft.com/office/powerpoint/2010/main" val="21390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018D-0A86-4236-91B1-9F8F8EFD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578"/>
            <a:ext cx="4595071" cy="1645501"/>
          </a:xfrm>
        </p:spPr>
        <p:txBody>
          <a:bodyPr>
            <a:normAutofit/>
          </a:bodyPr>
          <a:lstStyle/>
          <a:p>
            <a:r>
              <a:rPr lang="en-US" sz="3100" dirty="0"/>
              <a:t>How many apps/packages have set notification policy? (</a:t>
            </a:r>
            <a:r>
              <a:rPr lang="en-US" sz="3100" i="1" dirty="0">
                <a:solidFill>
                  <a:srgbClr val="C00000"/>
                </a:solidFill>
              </a:rPr>
              <a:t>notification_policy.xml</a:t>
            </a:r>
            <a:r>
              <a:rPr lang="en-US" sz="31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7329C-63A2-4037-A844-D0A69377F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467"/>
            <a:ext cx="4595071" cy="3628495"/>
          </a:xfrm>
        </p:spPr>
        <p:txBody>
          <a:bodyPr>
            <a:normAutofit/>
          </a:bodyPr>
          <a:lstStyle/>
          <a:p>
            <a:r>
              <a:rPr lang="en-GB" sz="2000"/>
              <a:t>A notification is a message that Android displays outside your app's UI</a:t>
            </a:r>
          </a:p>
          <a:p>
            <a:r>
              <a:rPr lang="en-GB" sz="2000"/>
              <a:t>A notification provides the user with </a:t>
            </a:r>
          </a:p>
          <a:p>
            <a:pPr lvl="1"/>
            <a:r>
              <a:rPr lang="en-GB" sz="2000"/>
              <a:t>reminders, </a:t>
            </a:r>
          </a:p>
          <a:p>
            <a:pPr lvl="1"/>
            <a:r>
              <a:rPr lang="en-GB" sz="2000"/>
              <a:t>communication from other people, or </a:t>
            </a:r>
          </a:p>
          <a:p>
            <a:pPr lvl="1"/>
            <a:r>
              <a:rPr lang="en-GB" sz="2000"/>
              <a:t>other timely information from your app. </a:t>
            </a:r>
          </a:p>
          <a:p>
            <a:r>
              <a:rPr lang="en-GB" sz="2000"/>
              <a:t>Users can tap the notification to open your app or take an action directly from the notification.</a:t>
            </a:r>
            <a:endParaRPr lang="en-US" sz="200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D97573-CB53-4451-9CF0-E8DFB921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990" y="321734"/>
            <a:ext cx="2178152" cy="2739814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0EB288-5FBD-4E0B-919A-31CA05F5B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2775" y="479171"/>
            <a:ext cx="2364317" cy="24249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0223F-68D6-4349-A391-DCBDAE966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908" y="4055242"/>
            <a:ext cx="5446184" cy="204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7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ACCE0-0107-4DFC-B47F-D7FA29D9F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49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C565C-E3E3-4EEC-B921-B64B68655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584" y="1103310"/>
            <a:ext cx="8297847" cy="37361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FB65DE-390F-4EE3-B471-6C51C7FEAB19}"/>
              </a:ext>
            </a:extLst>
          </p:cNvPr>
          <p:cNvSpPr txBox="1"/>
          <p:nvPr/>
        </p:nvSpPr>
        <p:spPr>
          <a:xfrm>
            <a:off x="1166583" y="733977"/>
            <a:ext cx="549993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Search for packages that have notification settings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24B1D-D05F-4FB2-A2E5-367A93645CCF}"/>
              </a:ext>
            </a:extLst>
          </p:cNvPr>
          <p:cNvSpPr txBox="1"/>
          <p:nvPr/>
        </p:nvSpPr>
        <p:spPr>
          <a:xfrm>
            <a:off x="1166583" y="5154016"/>
            <a:ext cx="604161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The total number packages have setup notification policies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535DA1-BC2F-47B1-97B4-597880497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582" y="5523348"/>
            <a:ext cx="8276037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52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1AD0-DD89-4FE1-9068-8567EB29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metered network (</a:t>
            </a:r>
            <a:r>
              <a:rPr lang="en-US" sz="3600" i="1" dirty="0">
                <a:solidFill>
                  <a:srgbClr val="C00000"/>
                </a:solidFill>
              </a:rPr>
              <a:t>netpolicy.xml, </a:t>
            </a:r>
            <a:r>
              <a:rPr lang="en-US" sz="3600" i="1" dirty="0" err="1">
                <a:solidFill>
                  <a:srgbClr val="C00000"/>
                </a:solidFill>
              </a:rPr>
              <a:t>packages.list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80B67-A57C-45DB-96C8-E304E8B30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5540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You can set your Wi-Fi as metered</a:t>
            </a:r>
          </a:p>
          <a:p>
            <a:pPr lvl="1"/>
            <a:r>
              <a:rPr lang="en-GB" dirty="0"/>
              <a:t>If a network has a data limit</a:t>
            </a:r>
          </a:p>
          <a:p>
            <a:r>
              <a:rPr lang="en-GB" dirty="0"/>
              <a:t>When a network is metered, you have more control over </a:t>
            </a:r>
          </a:p>
          <a:p>
            <a:pPr lvl="1"/>
            <a:r>
              <a:rPr lang="en-GB" dirty="0"/>
              <a:t>how much data your phone uses through downloads and other apps.</a:t>
            </a:r>
          </a:p>
          <a:p>
            <a:r>
              <a:rPr lang="en-US" dirty="0"/>
              <a:t>Network policy </a:t>
            </a:r>
          </a:p>
          <a:p>
            <a:pPr lvl="1"/>
            <a:r>
              <a:rPr lang="en-US" dirty="0"/>
              <a:t>Saved in </a:t>
            </a:r>
            <a:r>
              <a:rPr lang="en-US" i="1" dirty="0">
                <a:solidFill>
                  <a:srgbClr val="C00000"/>
                </a:solidFill>
              </a:rPr>
              <a:t>netpolicy.xml</a:t>
            </a:r>
            <a:endParaRPr lang="en-GB" dirty="0"/>
          </a:p>
          <a:p>
            <a:pPr lvl="1"/>
            <a:r>
              <a:rPr lang="en-GB" dirty="0"/>
              <a:t>Controlled by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Answers queries about the state of network connectivity. </a:t>
            </a:r>
          </a:p>
          <a:p>
            <a:pPr lvl="2"/>
            <a:r>
              <a:rPr lang="en-GB" dirty="0"/>
              <a:t>It also notifies applications when network connectivity changes.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6746B-0EA5-4F4E-A5E5-4AEDBE6FD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833" y="1325563"/>
            <a:ext cx="3265741" cy="5167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9482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886C-6AF7-41CB-AFBE-E9B6E032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Policies defined in </a:t>
            </a:r>
            <a:r>
              <a:rPr lang="en-GB" i="1" dirty="0">
                <a:solidFill>
                  <a:srgbClr val="C00000"/>
                </a:solidFill>
              </a:rPr>
              <a:t>ConnectivityManager.java</a:t>
            </a: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612B4C2-8036-41FB-9524-AE859FE5F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76551"/>
              </p:ext>
            </p:extLst>
          </p:nvPr>
        </p:nvGraphicFramePr>
        <p:xfrm>
          <a:off x="838200" y="2102989"/>
          <a:ext cx="10150232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0477">
                  <a:extLst>
                    <a:ext uri="{9D8B030D-6E8A-4147-A177-3AD203B41FA5}">
                      <a16:colId xmlns:a16="http://schemas.microsoft.com/office/drawing/2014/main" val="925891451"/>
                    </a:ext>
                  </a:extLst>
                </a:gridCol>
                <a:gridCol w="4181231">
                  <a:extLst>
                    <a:ext uri="{9D8B030D-6E8A-4147-A177-3AD203B41FA5}">
                      <a16:colId xmlns:a16="http://schemas.microsoft.com/office/drawing/2014/main" val="1425336906"/>
                    </a:ext>
                  </a:extLst>
                </a:gridCol>
                <a:gridCol w="1078524">
                  <a:extLst>
                    <a:ext uri="{9D8B030D-6E8A-4147-A177-3AD203B41FA5}">
                      <a16:colId xmlns:a16="http://schemas.microsoft.com/office/drawing/2014/main" val="136911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79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No specific network policy, use system default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POLICY_NONE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Reject network usage on metered networks when application in background.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POLICY_REJECT_METERED_BACKGROUND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0x1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5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Allow metered network use in the background even when in data usage save mode.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POLICY_ALLOW_METERED_BACKGROUND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5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768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661E4-A9BA-473C-BCA7-F2FC3860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07" y="757864"/>
            <a:ext cx="9807790" cy="1379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27C4A-59BF-4486-9503-E483C7AE2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07" y="2758627"/>
            <a:ext cx="7297648" cy="3519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721F81-2502-4277-A000-8C68BF6E3D08}"/>
              </a:ext>
            </a:extLst>
          </p:cNvPr>
          <p:cNvSpPr txBox="1"/>
          <p:nvPr/>
        </p:nvSpPr>
        <p:spPr>
          <a:xfrm>
            <a:off x="4895808" y="4517482"/>
            <a:ext cx="37815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POLICY_ALLOW_METERED_BACKGROUND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5AF55-DB23-44D7-A9DF-3C4F65C930E2}"/>
              </a:ext>
            </a:extLst>
          </p:cNvPr>
          <p:cNvSpPr txBox="1"/>
          <p:nvPr/>
        </p:nvSpPr>
        <p:spPr>
          <a:xfrm>
            <a:off x="669308" y="388532"/>
            <a:ext cx="301955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/>
              <a:t>Find </a:t>
            </a:r>
            <a:r>
              <a:rPr lang="en-GB" i="1">
                <a:solidFill>
                  <a:srgbClr val="C00000"/>
                </a:solidFill>
              </a:rPr>
              <a:t>UID (10141)</a:t>
            </a:r>
            <a:r>
              <a:rPr lang="en-GB"/>
              <a:t> </a:t>
            </a:r>
            <a:r>
              <a:rPr lang="en-GB" dirty="0"/>
              <a:t>of </a:t>
            </a:r>
            <a:r>
              <a:rPr lang="en-GB" i="1" dirty="0" err="1">
                <a:solidFill>
                  <a:srgbClr val="C00000"/>
                </a:solidFill>
              </a:rPr>
              <a:t>gms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51ADF-621A-44BF-A044-98E536A30851}"/>
              </a:ext>
            </a:extLst>
          </p:cNvPr>
          <p:cNvSpPr txBox="1"/>
          <p:nvPr/>
        </p:nvSpPr>
        <p:spPr>
          <a:xfrm>
            <a:off x="669306" y="2389295"/>
            <a:ext cx="336343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GB" dirty="0"/>
              <a:t>Find policy</a:t>
            </a:r>
            <a:r>
              <a:rPr lang="en-GB" i="1" dirty="0">
                <a:solidFill>
                  <a:srgbClr val="C00000"/>
                </a:solidFill>
              </a:rPr>
              <a:t> ID </a:t>
            </a:r>
            <a:r>
              <a:rPr lang="en-GB" dirty="0"/>
              <a:t>base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on</a:t>
            </a:r>
            <a:r>
              <a:rPr lang="en-GB" i="1" dirty="0">
                <a:solidFill>
                  <a:srgbClr val="C00000"/>
                </a:solidFill>
              </a:rPr>
              <a:t> UID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8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31E37-A3D0-4814-A249-06401F1A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system settings for each user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9CE7F-7390-4343-9228-5A1AD78C8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98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D4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BB015E-4087-4C8A-ACD7-D5A1B3378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Settings in XML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C5570-CF54-4859-B322-C1AC564F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20083"/>
            <a:ext cx="7347537" cy="54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34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219C-A4FE-4F8D-B711-0BBF26E1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the device allow to install non-market apps ? </a:t>
            </a:r>
            <a:r>
              <a:rPr lang="en-US" sz="3200" dirty="0"/>
              <a:t>(</a:t>
            </a:r>
            <a:r>
              <a:rPr lang="en-US" sz="3200" i="1" dirty="0">
                <a:solidFill>
                  <a:srgbClr val="C00000"/>
                </a:solidFill>
              </a:rPr>
              <a:t>settings_secure.xml</a:t>
            </a:r>
            <a:r>
              <a:rPr lang="en-US" sz="32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19F9D-98D8-4000-B3BE-D29E0433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42" y="1779831"/>
            <a:ext cx="9411516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758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BAD0-4268-4610-9972-25815224B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Bluetooth default on? </a:t>
            </a:r>
            <a:r>
              <a:rPr lang="en-US" sz="3600" dirty="0"/>
              <a:t>(</a:t>
            </a:r>
            <a:r>
              <a:rPr lang="en-US" sz="3600" i="1" dirty="0">
                <a:solidFill>
                  <a:srgbClr val="C00000"/>
                </a:solidFill>
              </a:rPr>
              <a:t>settings_global.xml</a:t>
            </a:r>
            <a:r>
              <a:rPr lang="en-US" sz="36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BC63-E069-4E9F-9E45-4C18B4F90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80753"/>
            <a:ext cx="9312447" cy="438188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CECD3D3-E83A-43A8-91FB-A88925228036}"/>
              </a:ext>
            </a:extLst>
          </p:cNvPr>
          <p:cNvCxnSpPr/>
          <p:nvPr/>
        </p:nvCxnSpPr>
        <p:spPr>
          <a:xfrm>
            <a:off x="4519961" y="3085171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8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59742-484E-4A15-B9D2-3E57E5FB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en-US" sz="4800" dirty="0"/>
              <a:t>What is locale of the Pixel 3 ? </a:t>
            </a:r>
            <a:r>
              <a:rPr lang="en-US" sz="2400" dirty="0"/>
              <a:t>(</a:t>
            </a:r>
            <a:r>
              <a:rPr lang="en-US" sz="2400" i="1" dirty="0">
                <a:solidFill>
                  <a:srgbClr val="C00000"/>
                </a:solidFill>
              </a:rPr>
              <a:t>settgins_system.xml</a:t>
            </a:r>
            <a:r>
              <a:rPr lang="en-US" sz="2400" dirty="0"/>
              <a:t>)</a:t>
            </a: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D51FF-C6BE-4914-849F-908A8901D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75493"/>
            <a:ext cx="9519367" cy="445030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831E9D5-F70F-4A13-8E5F-B287F0045FF1}"/>
              </a:ext>
            </a:extLst>
          </p:cNvPr>
          <p:cNvCxnSpPr/>
          <p:nvPr/>
        </p:nvCxnSpPr>
        <p:spPr>
          <a:xfrm>
            <a:off x="3427142" y="4906537"/>
            <a:ext cx="341971" cy="34382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615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CE65B8-F7FF-4E97-8238-6BAF9C32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registered services via sync adapters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02523DBC-18D2-46C5-A4E3-F469B482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35128" cy="4351338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Synchronizing data between an Android device and web servers can make your application significantly more useful.</a:t>
            </a:r>
          </a:p>
          <a:p>
            <a:r>
              <a:rPr lang="en-US"/>
              <a:t>Android's sync adapter framework automates the </a:t>
            </a:r>
            <a:r>
              <a:rPr lang="en-GB"/>
              <a:t>Synchronization.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 </a:t>
            </a:r>
          </a:p>
          <a:p>
            <a:pPr lvl="1"/>
            <a:r>
              <a:rPr lang="en-GB">
                <a:solidFill>
                  <a:srgbClr val="7030A0"/>
                </a:solidFill>
              </a:rPr>
              <a:t>Sync Adapter</a:t>
            </a:r>
            <a:endParaRPr lang="en-US">
              <a:solidFill>
                <a:srgbClr val="7030A0"/>
              </a:solidFill>
            </a:endParaRPr>
          </a:p>
          <a:p>
            <a:r>
              <a:rPr lang="en-GB"/>
              <a:t>One </a:t>
            </a:r>
            <a:r>
              <a:rPr lang="en-US">
                <a:solidFill>
                  <a:srgbClr val="FF0000"/>
                </a:solidFill>
              </a:rPr>
              <a:t>Authenticator</a:t>
            </a:r>
            <a:r>
              <a:rPr lang="en-GB"/>
              <a:t> may authenticate multiple services through </a:t>
            </a:r>
            <a:r>
              <a:rPr lang="en-GB">
                <a:solidFill>
                  <a:srgbClr val="7030A0"/>
                </a:solidFill>
              </a:rPr>
              <a:t>Sync Adapter</a:t>
            </a:r>
          </a:p>
          <a:p>
            <a:endParaRPr lang="en-US"/>
          </a:p>
        </p:txBody>
      </p:sp>
      <p:pic>
        <p:nvPicPr>
          <p:cNvPr id="9" name="Picture 8" descr="A picture containing text, electronics, cellphone&#10;&#10;Description automatically generated">
            <a:extLst>
              <a:ext uri="{FF2B5EF4-FFF2-40B4-BE49-F238E27FC236}">
                <a16:creationId xmlns:a16="http://schemas.microsoft.com/office/drawing/2014/main" id="{A5FB7346-F6AE-4F0A-953C-1C2167005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9389" t="11670" r="6513"/>
          <a:stretch/>
        </p:blipFill>
        <p:spPr>
          <a:xfrm>
            <a:off x="5771373" y="2992942"/>
            <a:ext cx="1347301" cy="27312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051ED8-9567-44BE-97CB-FE3113F61388}"/>
              </a:ext>
            </a:extLst>
          </p:cNvPr>
          <p:cNvSpPr/>
          <p:nvPr/>
        </p:nvSpPr>
        <p:spPr>
          <a:xfrm>
            <a:off x="7612193" y="4037501"/>
            <a:ext cx="1546674" cy="4023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7030A0"/>
                </a:solidFill>
              </a:rPr>
              <a:t>Sync Adapter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0A770-AC05-4EA1-8F44-54F9AEE24D2F}"/>
              </a:ext>
            </a:extLst>
          </p:cNvPr>
          <p:cNvSpPr/>
          <p:nvPr/>
        </p:nvSpPr>
        <p:spPr>
          <a:xfrm>
            <a:off x="9779247" y="4037501"/>
            <a:ext cx="1546674" cy="4023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Network layer</a:t>
            </a:r>
          </a:p>
        </p:txBody>
      </p:sp>
      <p:pic>
        <p:nvPicPr>
          <p:cNvPr id="16" name="Picture 15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C0D58B2D-6DBB-4259-B9FE-A36274A99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78066" y="5263918"/>
            <a:ext cx="1602344" cy="1735873"/>
          </a:xfrm>
          <a:prstGeom prst="rect">
            <a:avLst/>
          </a:prstGeom>
        </p:spPr>
      </p:pic>
      <p:pic>
        <p:nvPicPr>
          <p:cNvPr id="19" name="Picture 1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AD175ED-7964-4EB6-89D0-CD046A43D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23965" y="4622454"/>
            <a:ext cx="828566" cy="53787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0212DF-8D3A-4B6C-BCE7-3BFD2AE5D096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10537716" y="5160331"/>
            <a:ext cx="532" cy="20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EF1FFA-B2F0-4471-A202-C18ED2ED1A7A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10552584" y="4439837"/>
            <a:ext cx="0" cy="478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D2591E-F8A7-4705-89C1-5514E60EC4D1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9158867" y="4238669"/>
            <a:ext cx="6203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612E53-4481-4308-B755-74A5A79A243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7162791" y="4232812"/>
            <a:ext cx="449402" cy="5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ED7FF09-C5D3-4BED-9DD2-E47C269AE4CD}"/>
              </a:ext>
            </a:extLst>
          </p:cNvPr>
          <p:cNvSpPr txBox="1"/>
          <p:nvPr/>
        </p:nvSpPr>
        <p:spPr>
          <a:xfrm>
            <a:off x="7159553" y="3062525"/>
            <a:ext cx="315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Account/</a:t>
            </a:r>
            <a:r>
              <a:rPr lang="en-US">
                <a:solidFill>
                  <a:srgbClr val="FF0000"/>
                </a:solidFill>
              </a:rPr>
              <a:t>Account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Authenticator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F0F063B-DBB5-44ED-AA60-9F7A41A4CD80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162791" y="3435358"/>
            <a:ext cx="3389793" cy="6021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E64876-1B36-45DA-9C01-D7D512D6AAD4}"/>
              </a:ext>
            </a:extLst>
          </p:cNvPr>
          <p:cNvSpPr txBox="1"/>
          <p:nvPr/>
        </p:nvSpPr>
        <p:spPr>
          <a:xfrm>
            <a:off x="8270115" y="5947188"/>
            <a:ext cx="1595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202124"/>
                </a:solidFill>
                <a:effectLst/>
                <a:latin typeface="Roboto"/>
              </a:rPr>
              <a:t>web servers</a:t>
            </a: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E6C695B-6F93-4CFB-9BC4-43C30C2440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312" y="1658584"/>
            <a:ext cx="5997460" cy="1089754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310C66F-18DE-45AB-AF31-C36EE38E12B7}"/>
              </a:ext>
            </a:extLst>
          </p:cNvPr>
          <p:cNvCxnSpPr/>
          <p:nvPr/>
        </p:nvCxnSpPr>
        <p:spPr>
          <a:xfrm>
            <a:off x="8270115" y="2069822"/>
            <a:ext cx="115415" cy="10373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A2E533-3D55-4647-AC4E-2115C6F12564}"/>
              </a:ext>
            </a:extLst>
          </p:cNvPr>
          <p:cNvCxnSpPr/>
          <p:nvPr/>
        </p:nvCxnSpPr>
        <p:spPr>
          <a:xfrm flipH="1">
            <a:off x="8857687" y="2588475"/>
            <a:ext cx="301180" cy="1388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A0E920E-5DF7-44D9-8A0F-2A688E55141C}"/>
              </a:ext>
            </a:extLst>
          </p:cNvPr>
          <p:cNvSpPr txBox="1"/>
          <p:nvPr/>
        </p:nvSpPr>
        <p:spPr>
          <a:xfrm>
            <a:off x="7643352" y="4494569"/>
            <a:ext cx="14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transfer data</a:t>
            </a:r>
          </a:p>
        </p:txBody>
      </p:sp>
    </p:spTree>
    <p:extLst>
      <p:ext uri="{BB962C8B-B14F-4D97-AF65-F5344CB8AC3E}">
        <p14:creationId xmlns:p14="http://schemas.microsoft.com/office/powerpoint/2010/main" val="3947350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486B30-747B-4C07-8C62-F14EE0E4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50" y="1166415"/>
            <a:ext cx="9922100" cy="4762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E8BA0E-4BEC-4EB9-82DF-FA626F5E4173}"/>
              </a:ext>
            </a:extLst>
          </p:cNvPr>
          <p:cNvSpPr txBox="1"/>
          <p:nvPr/>
        </p:nvSpPr>
        <p:spPr>
          <a:xfrm>
            <a:off x="1134950" y="804672"/>
            <a:ext cx="4422942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/>
              <a:t>List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of each </a:t>
            </a:r>
            <a:r>
              <a:rPr lang="en-US" i="1" err="1">
                <a:solidFill>
                  <a:srgbClr val="FF0000"/>
                </a:solidFill>
              </a:rPr>
              <a:t>AccountAuthenticator</a:t>
            </a:r>
            <a:endParaRPr lang="en-US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85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034E11-0CFE-4683-A5AB-4CAD5E79E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79" y="0"/>
            <a:ext cx="888927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5090BF-3498-413F-9F53-E24E6AEC6B07}"/>
              </a:ext>
            </a:extLst>
          </p:cNvPr>
          <p:cNvSpPr txBox="1"/>
          <p:nvPr/>
        </p:nvSpPr>
        <p:spPr>
          <a:xfrm>
            <a:off x="310741" y="492438"/>
            <a:ext cx="2106338" cy="147732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/>
              <a:t>One service </a:t>
            </a:r>
            <a:r>
              <a:rPr lang="en-US" i="1" err="1">
                <a:solidFill>
                  <a:srgbClr val="FF0000"/>
                </a:solidFill>
              </a:rPr>
              <a:t>uid</a:t>
            </a:r>
            <a:r>
              <a:rPr lang="en-US"/>
              <a:t> may use multiple </a:t>
            </a:r>
            <a:r>
              <a:rPr lang="en-US" i="1">
                <a:solidFill>
                  <a:srgbClr val="FF0000"/>
                </a:solidFill>
              </a:rPr>
              <a:t>Sync Adapters </a:t>
            </a:r>
            <a:r>
              <a:rPr lang="en-US"/>
              <a:t>to sync Pixel 3 and web server</a:t>
            </a:r>
          </a:p>
        </p:txBody>
      </p:sp>
    </p:spTree>
    <p:extLst>
      <p:ext uri="{BB962C8B-B14F-4D97-AF65-F5344CB8AC3E}">
        <p14:creationId xmlns:p14="http://schemas.microsoft.com/office/powerpoint/2010/main" val="2717797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8D1D-EC28-3E83-7AB2-E9B2B8BA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Misc. </a:t>
            </a:r>
            <a:r>
              <a:rPr lang="en-GB" dirty="0"/>
              <a:t>Files are saved in different folders in terms of users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5B7DA-A77A-A8DF-D0A9-110722A20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93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4533EE-554E-4360-9966-F2615CA4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Different settings lead to different folders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678943-EE50-4EC2-B2EB-EC6290111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688720"/>
            <a:ext cx="6780700" cy="347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39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C4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2DF58D-6529-4792-B7C5-2A36ED95C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Show App snapshots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58C6C4-D719-4C25-A8F3-5C01A03BF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33" y="756821"/>
            <a:ext cx="7347537" cy="534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2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2331</Words>
  <Application>Microsoft Office PowerPoint</Application>
  <PresentationFormat>Widescreen</PresentationFormat>
  <Paragraphs>254</Paragraphs>
  <Slides>44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-apple-system</vt:lpstr>
      <vt:lpstr>Arial</vt:lpstr>
      <vt:lpstr>Calibri</vt:lpstr>
      <vt:lpstr>Calibri Light</vt:lpstr>
      <vt:lpstr>Roboto</vt:lpstr>
      <vt:lpstr>Office Theme</vt:lpstr>
      <vt:lpstr>Forensic Evidence from System Settings</vt:lpstr>
      <vt:lpstr>System Setting Overview</vt:lpstr>
      <vt:lpstr>Google Services (GMS and GSF)</vt:lpstr>
      <vt:lpstr>Google Services Framework</vt:lpstr>
      <vt:lpstr>Google Services Framework (GSF)</vt:lpstr>
      <vt:lpstr>GSF folder structure</vt:lpstr>
      <vt:lpstr>What is the search client id sent to google search? (googlesettings.db)</vt:lpstr>
      <vt:lpstr>Understand user search behaviors</vt:lpstr>
      <vt:lpstr>Is Google Fit’s heart rate function enabled? (gservices.db)</vt:lpstr>
      <vt:lpstr>Understand Google Fit works</vt:lpstr>
      <vt:lpstr>PowerPoint Presentation</vt:lpstr>
      <vt:lpstr>What is Android_ID? (gservices.db)</vt:lpstr>
      <vt:lpstr>PowerPoint Presentation</vt:lpstr>
      <vt:lpstr>PowerPoint Presentation</vt:lpstr>
      <vt:lpstr>Google Mobile services</vt:lpstr>
      <vt:lpstr>Google Mobile services (GMS)</vt:lpstr>
      <vt:lpstr>GMS folder structure</vt:lpstr>
      <vt:lpstr>Show GMS shared preferences</vt:lpstr>
      <vt:lpstr>GMS shared prefs example: What is the default map country?</vt:lpstr>
      <vt:lpstr>GMS shared_prefs also contains lastRun info</vt:lpstr>
      <vt:lpstr>PowerPoint Presentation</vt:lpstr>
      <vt:lpstr>System settings for all users</vt:lpstr>
      <vt:lpstr>Setting files on /data/system</vt:lpstr>
      <vt:lpstr>Is Pixel lock screen disabled? (locksettings.db)</vt:lpstr>
      <vt:lpstr>What type of password does the device have? (locksettings.db)</vt:lpstr>
      <vt:lpstr>PowerPoint Presentation</vt:lpstr>
      <vt:lpstr>PowerPoint Presentation</vt:lpstr>
      <vt:lpstr>How many apps/packages have set notification policy? (notification_policy.xml)</vt:lpstr>
      <vt:lpstr>PowerPoint Presentation</vt:lpstr>
      <vt:lpstr>PowerPoint Presentation</vt:lpstr>
      <vt:lpstr>Set metered network (netpolicy.xml, packages.list)</vt:lpstr>
      <vt:lpstr>Network Policies defined in ConnectivityManager.java </vt:lpstr>
      <vt:lpstr>PowerPoint Presentation</vt:lpstr>
      <vt:lpstr>Separate system settings for each user</vt:lpstr>
      <vt:lpstr>Settings in XML</vt:lpstr>
      <vt:lpstr>Does the device allow to install non-market apps ? (settings_secure.xml)</vt:lpstr>
      <vt:lpstr>Is Bluetooth default on? (settings_global.xml)</vt:lpstr>
      <vt:lpstr>What is locale of the Pixel 3 ? (settgins_system.xml)</vt:lpstr>
      <vt:lpstr>Find registered services via sync adapters</vt:lpstr>
      <vt:lpstr>PowerPoint Presentation</vt:lpstr>
      <vt:lpstr>PowerPoint Presentation</vt:lpstr>
      <vt:lpstr>Misc. Files are saved in different folders in terms of users</vt:lpstr>
      <vt:lpstr>Different settings lead to different folders</vt:lpstr>
      <vt:lpstr>Show App snapshots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Visual Studio Code</dc:title>
  <dc:creator>Weifeng Xu</dc:creator>
  <cp:lastModifiedBy>Weifeng Xu</cp:lastModifiedBy>
  <cp:revision>2</cp:revision>
  <dcterms:created xsi:type="dcterms:W3CDTF">2021-01-18T02:02:41Z</dcterms:created>
  <dcterms:modified xsi:type="dcterms:W3CDTF">2026-02-17T15:57:28Z</dcterms:modified>
</cp:coreProperties>
</file>