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58" r:id="rId1"/>
  </p:sldMasterIdLst>
  <p:notesMasterIdLst>
    <p:notesMasterId r:id="rId34"/>
  </p:notesMasterIdLst>
  <p:handoutMasterIdLst>
    <p:handoutMasterId r:id="rId35"/>
  </p:handoutMasterIdLst>
  <p:sldIdLst>
    <p:sldId id="256" r:id="rId2"/>
    <p:sldId id="302" r:id="rId3"/>
    <p:sldId id="292" r:id="rId4"/>
    <p:sldId id="294" r:id="rId5"/>
    <p:sldId id="297" r:id="rId6"/>
    <p:sldId id="299" r:id="rId7"/>
    <p:sldId id="296" r:id="rId8"/>
    <p:sldId id="295" r:id="rId9"/>
    <p:sldId id="298" r:id="rId10"/>
    <p:sldId id="284" r:id="rId11"/>
    <p:sldId id="300" r:id="rId12"/>
    <p:sldId id="289" r:id="rId13"/>
    <p:sldId id="286" r:id="rId14"/>
    <p:sldId id="303" r:id="rId15"/>
    <p:sldId id="304" r:id="rId16"/>
    <p:sldId id="305" r:id="rId17"/>
    <p:sldId id="306" r:id="rId18"/>
    <p:sldId id="307" r:id="rId19"/>
    <p:sldId id="308" r:id="rId20"/>
    <p:sldId id="310" r:id="rId21"/>
    <p:sldId id="309" r:id="rId22"/>
    <p:sldId id="311" r:id="rId23"/>
    <p:sldId id="318" r:id="rId24"/>
    <p:sldId id="313" r:id="rId25"/>
    <p:sldId id="312" r:id="rId26"/>
    <p:sldId id="314" r:id="rId27"/>
    <p:sldId id="319" r:id="rId28"/>
    <p:sldId id="315" r:id="rId29"/>
    <p:sldId id="317" r:id="rId30"/>
    <p:sldId id="320" r:id="rId31"/>
    <p:sldId id="316" r:id="rId32"/>
    <p:sldId id="321" r:id="rId33"/>
  </p:sldIdLst>
  <p:sldSz cx="9144000" cy="5143500" type="screen16x9"/>
  <p:notesSz cx="6858000" cy="9144000"/>
  <p:embeddedFontLst>
    <p:embeddedFont>
      <p:font typeface="Brush Script MT" panose="03060802040406070304" pitchFamily="66" charset="0"/>
      <p:italic r:id="rId36"/>
    </p:embeddedFont>
    <p:embeddedFont>
      <p:font typeface="Bahnschrift Light Condensed" panose="020B0502040204020203" pitchFamily="34" charset="0"/>
      <p:regular r:id="rId37"/>
    </p:embeddedFont>
    <p:embeddedFont>
      <p:font typeface="Dosis" panose="020B0604020202020204" charset="0"/>
      <p:regular r:id="rId38"/>
      <p:bold r:id="rId39"/>
    </p:embeddedFont>
    <p:embeddedFont>
      <p:font typeface="Sniglet" panose="020B0604020202020204" charset="0"/>
      <p:regular r:id="rId40"/>
    </p:embeddedFont>
    <p:embeddedFont>
      <p:font typeface="Adobe Devanagari" panose="02040503050201020203" pitchFamily="18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527A8D3-8E02-4833-AC72-0F9BAFB9D0F3}">
  <a:tblStyle styleId="{B527A8D3-8E02-4833-AC72-0F9BAFB9D0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114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261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7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43" Type="http://schemas.openxmlformats.org/officeDocument/2006/relationships/font" Target="fonts/font8.fntdata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6035F-FE84-4C26-97C1-339C346519BD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F7B4E-FD80-43CB-963E-532EA0B6C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11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6091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4032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82011" y="53503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0" y="41835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83420" y="45527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136364" y="42586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59967" y="44160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422778" y="44771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609435" y="42558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78200" y="51251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703231" y="51668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74861" y="43164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405680" y="43164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739934" y="59438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204740" y="56390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204749" y="42347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320526" y="58598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434691" y="58593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67035" y="55596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8033710" y="41835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629104" y="51585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305379" y="52251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75263" y="52131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918032" y="45477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65357" y="53442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74158" y="56398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76503" y="50966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555113" y="41517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511524" y="48362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924330" y="58731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728124" y="57446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 bwMode="auto"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 dirty="0"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3D4965"/>
              </a:buClr>
              <a:buSzPts val="2600"/>
              <a:buFont typeface="Dosis"/>
              <a:buChar char="✘"/>
              <a:defRPr sz="26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■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 dirty="0"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2" name="Picture 161" descr="Image result for University of Baltimore"/>
          <p:cNvPicPr/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320" y="4705350"/>
            <a:ext cx="1503680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 userDrawn="1"/>
        </p:nvSpPr>
        <p:spPr>
          <a:xfrm>
            <a:off x="-76180" y="4992580"/>
            <a:ext cx="69923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0" i="0" dirty="0" err="1" smtClean="0">
                <a:solidFill>
                  <a:srgbClr val="0070C0"/>
                </a:solidFill>
                <a:effectLst/>
                <a:latin typeface="Brush Script MT" panose="03060802040406070304" pitchFamily="66" charset="0"/>
                <a:cs typeface="Adobe Devanagari" panose="02040503050201020203" pitchFamily="18" charset="0"/>
              </a:rPr>
              <a:t>SlidesCarnival</a:t>
            </a:r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  <p:sp>
        <p:nvSpPr>
          <p:cNvPr id="163" name="Rectangle 162"/>
          <p:cNvSpPr/>
          <p:nvPr userDrawn="1"/>
        </p:nvSpPr>
        <p:spPr>
          <a:xfrm>
            <a:off x="1932544" y="4854226"/>
            <a:ext cx="399340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400" b="0" i="0" u="none" strike="noStrike" cap="none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Bahnschrift Light Condensed" panose="020B0502040204020203" pitchFamily="34" charset="0"/>
                <a:ea typeface="Arial"/>
                <a:cs typeface="Arial"/>
                <a:sym typeface="Arial"/>
              </a:rPr>
              <a:t>M.S. in Forensic Science - High Technology Crime: wxu@ubalt.edu</a:t>
            </a:r>
          </a:p>
          <a:p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4" r:id="rId4"/>
    <p:sldLayoutId id="2147483656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dirty="0"/>
              <a:t>The RSA Cryptosystem</a:t>
            </a:r>
            <a:br>
              <a:rPr lang="en-US" dirty="0"/>
            </a:b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Euler‘s Phi Function 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04393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 math problem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Given the set of the m integers {0, 1, 2, …, m -1}, </a:t>
            </a:r>
            <a:r>
              <a:rPr lang="en-US" dirty="0" smtClean="0"/>
              <a:t>how </a:t>
            </a:r>
            <a:r>
              <a:rPr lang="en-US" dirty="0"/>
              <a:t>many numbers in the set are relatively prime to m </a:t>
            </a:r>
            <a:r>
              <a:rPr lang="en-US" dirty="0" smtClean="0"/>
              <a:t>?</a:t>
            </a:r>
          </a:p>
          <a:p>
            <a:r>
              <a:rPr lang="en-US" dirty="0"/>
              <a:t>Euler‘s Phi </a:t>
            </a:r>
            <a:r>
              <a:rPr lang="en-US" dirty="0" smtClean="0"/>
              <a:t>Function: </a:t>
            </a:r>
            <a:r>
              <a:rPr lang="en-US" sz="2800" dirty="0" smtClean="0"/>
              <a:t>Φ(m) </a:t>
            </a:r>
            <a:r>
              <a:rPr lang="en-US" sz="2800" dirty="0"/>
              <a:t>= </a:t>
            </a:r>
            <a:r>
              <a:rPr lang="en-US" sz="2800" dirty="0" smtClean="0"/>
              <a:t>?</a:t>
            </a:r>
            <a:endParaRPr lang="en-US" sz="2800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47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Option 1 (hard way)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7924" y="1302837"/>
            <a:ext cx="7330371" cy="3610800"/>
          </a:xfrm>
        </p:spPr>
        <p:txBody>
          <a:bodyPr/>
          <a:lstStyle/>
          <a:p>
            <a:r>
              <a:rPr lang="de-DE" altLang="en-US" sz="2000" dirty="0"/>
              <a:t>The sets {0,1,2,3,4,5} (m=6</a:t>
            </a:r>
            <a:r>
              <a:rPr lang="de-DE" altLang="en-US" sz="2000" dirty="0" smtClean="0"/>
              <a:t>)</a:t>
            </a:r>
          </a:p>
          <a:p>
            <a:pPr lvl="1"/>
            <a:r>
              <a:rPr lang="en-US" sz="1600" dirty="0" err="1"/>
              <a:t>gcd</a:t>
            </a:r>
            <a:r>
              <a:rPr lang="en-US" sz="1600" dirty="0"/>
              <a:t>(0, 6) =6</a:t>
            </a:r>
          </a:p>
          <a:p>
            <a:pPr lvl="1"/>
            <a:r>
              <a:rPr lang="en-US" sz="1600" dirty="0" err="1">
                <a:solidFill>
                  <a:srgbClr val="FF0000"/>
                </a:solidFill>
              </a:rPr>
              <a:t>gcd</a:t>
            </a:r>
            <a:r>
              <a:rPr lang="en-US" sz="1600" dirty="0">
                <a:solidFill>
                  <a:srgbClr val="FF0000"/>
                </a:solidFill>
              </a:rPr>
              <a:t>(1, 6) =1</a:t>
            </a:r>
          </a:p>
          <a:p>
            <a:pPr lvl="1"/>
            <a:r>
              <a:rPr lang="en-US" sz="1600" dirty="0" err="1"/>
              <a:t>gcd</a:t>
            </a:r>
            <a:r>
              <a:rPr lang="en-US" sz="1600" dirty="0"/>
              <a:t>(2, 6) =2</a:t>
            </a:r>
          </a:p>
          <a:p>
            <a:pPr lvl="1"/>
            <a:r>
              <a:rPr lang="en-US" sz="1600" dirty="0" err="1"/>
              <a:t>gcd</a:t>
            </a:r>
            <a:r>
              <a:rPr lang="en-US" sz="1600" dirty="0"/>
              <a:t>(3, 6) =3</a:t>
            </a:r>
          </a:p>
          <a:p>
            <a:pPr lvl="1"/>
            <a:r>
              <a:rPr lang="en-US" sz="1600" dirty="0" err="1"/>
              <a:t>gcd</a:t>
            </a:r>
            <a:r>
              <a:rPr lang="en-US" sz="1600" dirty="0"/>
              <a:t>(4, 6) =2</a:t>
            </a:r>
          </a:p>
          <a:p>
            <a:pPr lvl="1"/>
            <a:r>
              <a:rPr lang="en-US" sz="1600" dirty="0" err="1">
                <a:solidFill>
                  <a:srgbClr val="FF0000"/>
                </a:solidFill>
              </a:rPr>
              <a:t>gcd</a:t>
            </a:r>
            <a:r>
              <a:rPr lang="en-US" sz="1600" dirty="0">
                <a:solidFill>
                  <a:srgbClr val="FF0000"/>
                </a:solidFill>
              </a:rPr>
              <a:t>(5, 6) =1</a:t>
            </a:r>
          </a:p>
          <a:p>
            <a:r>
              <a:rPr lang="en-US" sz="2000" dirty="0"/>
              <a:t>1 and 5 relatively prime to m=6</a:t>
            </a:r>
          </a:p>
          <a:p>
            <a:pPr lvl="1"/>
            <a:r>
              <a:rPr lang="en-US" sz="1600" dirty="0" smtClean="0"/>
              <a:t>Φ(6</a:t>
            </a:r>
            <a:r>
              <a:rPr lang="en-US" sz="1600" dirty="0"/>
              <a:t>) = </a:t>
            </a:r>
            <a:r>
              <a:rPr lang="en-US" sz="1600" dirty="0" smtClean="0"/>
              <a:t>2</a:t>
            </a:r>
          </a:p>
          <a:p>
            <a:r>
              <a:rPr lang="en-US" sz="2000" dirty="0"/>
              <a:t>Testing one </a:t>
            </a:r>
            <a:r>
              <a:rPr lang="en-US" sz="2000" dirty="0" err="1"/>
              <a:t>gcd</a:t>
            </a:r>
            <a:r>
              <a:rPr lang="en-US" sz="2000" dirty="0"/>
              <a:t> per number in the set is extremely slow for large m.</a:t>
            </a:r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5541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example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7924" y="1302837"/>
            <a:ext cx="7330371" cy="3610800"/>
          </a:xfrm>
        </p:spPr>
        <p:txBody>
          <a:bodyPr/>
          <a:lstStyle/>
          <a:p>
            <a:r>
              <a:rPr lang="de-DE" altLang="en-US" sz="2000" dirty="0"/>
              <a:t>The sets {</a:t>
            </a:r>
            <a:r>
              <a:rPr lang="de-DE" altLang="en-US" sz="2000" dirty="0" smtClean="0"/>
              <a:t>0,1,2,3,4,,,,35}, where m=36</a:t>
            </a:r>
          </a:p>
          <a:p>
            <a:pPr lvl="1"/>
            <a:r>
              <a:rPr lang="en-US" sz="1600" dirty="0" err="1" smtClean="0">
                <a:solidFill>
                  <a:srgbClr val="FF0000"/>
                </a:solidFill>
              </a:rPr>
              <a:t>gcd</a:t>
            </a:r>
            <a:r>
              <a:rPr lang="en-US" sz="1600" dirty="0" smtClean="0">
                <a:solidFill>
                  <a:srgbClr val="FF0000"/>
                </a:solidFill>
              </a:rPr>
              <a:t>(1, 36</a:t>
            </a:r>
            <a:r>
              <a:rPr lang="en-US" sz="1600" dirty="0">
                <a:solidFill>
                  <a:srgbClr val="FF0000"/>
                </a:solidFill>
              </a:rPr>
              <a:t>) </a:t>
            </a:r>
            <a:r>
              <a:rPr lang="en-US" sz="1600" dirty="0" smtClean="0">
                <a:solidFill>
                  <a:srgbClr val="FF0000"/>
                </a:solidFill>
              </a:rPr>
              <a:t>=1		</a:t>
            </a:r>
            <a:r>
              <a:rPr lang="en-US" sz="1600" dirty="0" err="1" smtClean="0">
                <a:solidFill>
                  <a:srgbClr val="FF0000"/>
                </a:solidFill>
              </a:rPr>
              <a:t>gcd</a:t>
            </a:r>
            <a:r>
              <a:rPr lang="en-US" sz="1600" dirty="0" smtClean="0">
                <a:solidFill>
                  <a:srgbClr val="FF0000"/>
                </a:solidFill>
              </a:rPr>
              <a:t>(19, </a:t>
            </a:r>
            <a:r>
              <a:rPr lang="en-US" sz="1600" dirty="0">
                <a:solidFill>
                  <a:srgbClr val="FF0000"/>
                </a:solidFill>
              </a:rPr>
              <a:t>36) </a:t>
            </a:r>
            <a:r>
              <a:rPr lang="en-US" sz="1600" dirty="0" smtClean="0">
                <a:solidFill>
                  <a:srgbClr val="FF0000"/>
                </a:solidFill>
              </a:rPr>
              <a:t>=1  </a:t>
            </a:r>
            <a:endParaRPr lang="en-US" sz="1600" dirty="0">
              <a:solidFill>
                <a:srgbClr val="FF0000"/>
              </a:solidFill>
            </a:endParaRPr>
          </a:p>
          <a:p>
            <a:pPr lvl="1"/>
            <a:r>
              <a:rPr lang="en-US" sz="1600" dirty="0" err="1" smtClean="0">
                <a:solidFill>
                  <a:srgbClr val="FF0000"/>
                </a:solidFill>
              </a:rPr>
              <a:t>gcd</a:t>
            </a:r>
            <a:r>
              <a:rPr lang="en-US" sz="1600" dirty="0" smtClean="0">
                <a:solidFill>
                  <a:srgbClr val="FF0000"/>
                </a:solidFill>
              </a:rPr>
              <a:t>(5, 36</a:t>
            </a:r>
            <a:r>
              <a:rPr lang="en-US" sz="1600" dirty="0">
                <a:solidFill>
                  <a:srgbClr val="FF0000"/>
                </a:solidFill>
              </a:rPr>
              <a:t>) =</a:t>
            </a:r>
            <a:r>
              <a:rPr lang="en-US" sz="1600" dirty="0" smtClean="0">
                <a:solidFill>
                  <a:srgbClr val="FF0000"/>
                </a:solidFill>
              </a:rPr>
              <a:t>1	</a:t>
            </a:r>
            <a:r>
              <a:rPr lang="en-US" sz="1600" dirty="0" err="1" smtClean="0">
                <a:solidFill>
                  <a:srgbClr val="FF0000"/>
                </a:solidFill>
              </a:rPr>
              <a:t>gcd</a:t>
            </a:r>
            <a:r>
              <a:rPr lang="en-US" sz="1600" dirty="0" smtClean="0">
                <a:solidFill>
                  <a:srgbClr val="FF0000"/>
                </a:solidFill>
              </a:rPr>
              <a:t>(23, </a:t>
            </a:r>
            <a:r>
              <a:rPr lang="en-US" sz="1600" dirty="0">
                <a:solidFill>
                  <a:srgbClr val="FF0000"/>
                </a:solidFill>
              </a:rPr>
              <a:t>36) </a:t>
            </a:r>
            <a:r>
              <a:rPr lang="en-US" sz="1600" dirty="0" smtClean="0">
                <a:solidFill>
                  <a:srgbClr val="FF0000"/>
                </a:solidFill>
              </a:rPr>
              <a:t>=1  </a:t>
            </a:r>
            <a:endParaRPr lang="en-US" sz="1600" dirty="0">
              <a:solidFill>
                <a:srgbClr val="FF0000"/>
              </a:solidFill>
            </a:endParaRPr>
          </a:p>
          <a:p>
            <a:pPr lvl="1"/>
            <a:r>
              <a:rPr lang="en-US" sz="1600" dirty="0" err="1" smtClean="0">
                <a:solidFill>
                  <a:srgbClr val="FF0000"/>
                </a:solidFill>
              </a:rPr>
              <a:t>gcd</a:t>
            </a:r>
            <a:r>
              <a:rPr lang="en-US" sz="1600" dirty="0" smtClean="0">
                <a:solidFill>
                  <a:srgbClr val="FF0000"/>
                </a:solidFill>
              </a:rPr>
              <a:t>(7, 36) =1	</a:t>
            </a:r>
            <a:r>
              <a:rPr lang="en-US" sz="1600" dirty="0" err="1" smtClean="0">
                <a:solidFill>
                  <a:srgbClr val="FF0000"/>
                </a:solidFill>
              </a:rPr>
              <a:t>gcd</a:t>
            </a:r>
            <a:r>
              <a:rPr lang="en-US" sz="1600" dirty="0" smtClean="0">
                <a:solidFill>
                  <a:srgbClr val="FF0000"/>
                </a:solidFill>
              </a:rPr>
              <a:t>(25, </a:t>
            </a:r>
            <a:r>
              <a:rPr lang="en-US" sz="1600" dirty="0">
                <a:solidFill>
                  <a:srgbClr val="FF0000"/>
                </a:solidFill>
              </a:rPr>
              <a:t>36) </a:t>
            </a:r>
            <a:r>
              <a:rPr lang="en-US" sz="1600" dirty="0" smtClean="0">
                <a:solidFill>
                  <a:srgbClr val="FF0000"/>
                </a:solidFill>
              </a:rPr>
              <a:t>=1</a:t>
            </a:r>
            <a:endParaRPr lang="en-US" sz="1600" dirty="0">
              <a:solidFill>
                <a:srgbClr val="FF0000"/>
              </a:solidFill>
            </a:endParaRPr>
          </a:p>
          <a:p>
            <a:pPr lvl="1"/>
            <a:r>
              <a:rPr lang="en-US" sz="1600" dirty="0" err="1" smtClean="0">
                <a:solidFill>
                  <a:srgbClr val="FF0000"/>
                </a:solidFill>
              </a:rPr>
              <a:t>gcd</a:t>
            </a:r>
            <a:r>
              <a:rPr lang="en-US" sz="1600" dirty="0" smtClean="0">
                <a:solidFill>
                  <a:srgbClr val="FF0000"/>
                </a:solidFill>
              </a:rPr>
              <a:t>(11, 36</a:t>
            </a:r>
            <a:r>
              <a:rPr lang="en-US" sz="1600" dirty="0">
                <a:solidFill>
                  <a:srgbClr val="FF0000"/>
                </a:solidFill>
              </a:rPr>
              <a:t>) </a:t>
            </a:r>
            <a:r>
              <a:rPr lang="en-US" sz="1600" dirty="0" smtClean="0">
                <a:solidFill>
                  <a:srgbClr val="FF0000"/>
                </a:solidFill>
              </a:rPr>
              <a:t>=1	</a:t>
            </a:r>
            <a:r>
              <a:rPr lang="en-US" sz="1600" dirty="0" err="1" smtClean="0">
                <a:solidFill>
                  <a:srgbClr val="FF0000"/>
                </a:solidFill>
              </a:rPr>
              <a:t>gcd</a:t>
            </a:r>
            <a:r>
              <a:rPr lang="en-US" sz="1600" dirty="0" smtClean="0">
                <a:solidFill>
                  <a:srgbClr val="FF0000"/>
                </a:solidFill>
              </a:rPr>
              <a:t>(29, </a:t>
            </a:r>
            <a:r>
              <a:rPr lang="en-US" sz="1600" dirty="0">
                <a:solidFill>
                  <a:srgbClr val="FF0000"/>
                </a:solidFill>
              </a:rPr>
              <a:t>36) </a:t>
            </a:r>
            <a:r>
              <a:rPr lang="en-US" sz="1600" dirty="0" smtClean="0">
                <a:solidFill>
                  <a:srgbClr val="FF0000"/>
                </a:solidFill>
              </a:rPr>
              <a:t>=1</a:t>
            </a:r>
            <a:endParaRPr lang="en-US" sz="1600" dirty="0">
              <a:solidFill>
                <a:srgbClr val="FF0000"/>
              </a:solidFill>
            </a:endParaRPr>
          </a:p>
          <a:p>
            <a:pPr lvl="1"/>
            <a:r>
              <a:rPr lang="en-US" sz="1600" dirty="0" err="1" smtClean="0">
                <a:solidFill>
                  <a:srgbClr val="FF0000"/>
                </a:solidFill>
              </a:rPr>
              <a:t>gcd</a:t>
            </a:r>
            <a:r>
              <a:rPr lang="en-US" sz="1600" dirty="0" smtClean="0">
                <a:solidFill>
                  <a:srgbClr val="FF0000"/>
                </a:solidFill>
              </a:rPr>
              <a:t>(13, 36</a:t>
            </a:r>
            <a:r>
              <a:rPr lang="en-US" sz="1600" dirty="0">
                <a:solidFill>
                  <a:srgbClr val="FF0000"/>
                </a:solidFill>
              </a:rPr>
              <a:t>) </a:t>
            </a:r>
            <a:r>
              <a:rPr lang="en-US" sz="1600" dirty="0" smtClean="0">
                <a:solidFill>
                  <a:srgbClr val="FF0000"/>
                </a:solidFill>
              </a:rPr>
              <a:t>=1	</a:t>
            </a:r>
            <a:r>
              <a:rPr lang="en-US" sz="1600" dirty="0" err="1" smtClean="0">
                <a:solidFill>
                  <a:srgbClr val="FF0000"/>
                </a:solidFill>
              </a:rPr>
              <a:t>gcd</a:t>
            </a:r>
            <a:r>
              <a:rPr lang="en-US" sz="1600" dirty="0" smtClean="0">
                <a:solidFill>
                  <a:srgbClr val="FF0000"/>
                </a:solidFill>
              </a:rPr>
              <a:t>(31, </a:t>
            </a:r>
            <a:r>
              <a:rPr lang="en-US" sz="1600" dirty="0">
                <a:solidFill>
                  <a:srgbClr val="FF0000"/>
                </a:solidFill>
              </a:rPr>
              <a:t>36) </a:t>
            </a:r>
            <a:r>
              <a:rPr lang="en-US" sz="1600" dirty="0" smtClean="0">
                <a:solidFill>
                  <a:srgbClr val="FF0000"/>
                </a:solidFill>
              </a:rPr>
              <a:t>=1</a:t>
            </a:r>
            <a:endParaRPr lang="en-US" sz="1600" dirty="0">
              <a:solidFill>
                <a:srgbClr val="FF0000"/>
              </a:solidFill>
            </a:endParaRPr>
          </a:p>
          <a:p>
            <a:pPr lvl="1"/>
            <a:r>
              <a:rPr lang="en-US" sz="1600" dirty="0" err="1" smtClean="0">
                <a:solidFill>
                  <a:srgbClr val="FF0000"/>
                </a:solidFill>
              </a:rPr>
              <a:t>gcd</a:t>
            </a:r>
            <a:r>
              <a:rPr lang="en-US" sz="1600" dirty="0" smtClean="0">
                <a:solidFill>
                  <a:srgbClr val="FF0000"/>
                </a:solidFill>
              </a:rPr>
              <a:t>(17, 36</a:t>
            </a:r>
            <a:r>
              <a:rPr lang="en-US" sz="1600" dirty="0">
                <a:solidFill>
                  <a:srgbClr val="FF0000"/>
                </a:solidFill>
              </a:rPr>
              <a:t>) =</a:t>
            </a:r>
            <a:r>
              <a:rPr lang="en-US" sz="1600" dirty="0" smtClean="0">
                <a:solidFill>
                  <a:srgbClr val="FF0000"/>
                </a:solidFill>
              </a:rPr>
              <a:t>1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smtClean="0">
                <a:solidFill>
                  <a:srgbClr val="FF0000"/>
                </a:solidFill>
              </a:rPr>
              <a:t>	</a:t>
            </a:r>
            <a:r>
              <a:rPr lang="en-US" sz="1600" dirty="0" err="1" smtClean="0">
                <a:solidFill>
                  <a:srgbClr val="FF0000"/>
                </a:solidFill>
              </a:rPr>
              <a:t>gcd</a:t>
            </a:r>
            <a:r>
              <a:rPr lang="en-US" sz="1600" dirty="0" smtClean="0">
                <a:solidFill>
                  <a:srgbClr val="FF0000"/>
                </a:solidFill>
              </a:rPr>
              <a:t>(35, </a:t>
            </a:r>
            <a:r>
              <a:rPr lang="en-US" sz="1600" dirty="0">
                <a:solidFill>
                  <a:srgbClr val="FF0000"/>
                </a:solidFill>
              </a:rPr>
              <a:t>36) </a:t>
            </a:r>
            <a:r>
              <a:rPr lang="en-US" sz="1600" dirty="0" smtClean="0">
                <a:solidFill>
                  <a:srgbClr val="FF0000"/>
                </a:solidFill>
              </a:rPr>
              <a:t>=1</a:t>
            </a:r>
            <a:endParaRPr lang="en-US" sz="1600" dirty="0">
              <a:solidFill>
                <a:srgbClr val="FF0000"/>
              </a:solidFill>
            </a:endParaRPr>
          </a:p>
          <a:p>
            <a:r>
              <a:rPr lang="en-US" sz="2100" dirty="0" smtClean="0"/>
              <a:t>Φ(36) </a:t>
            </a:r>
            <a:r>
              <a:rPr lang="en-US" sz="2100" dirty="0"/>
              <a:t>= </a:t>
            </a:r>
            <a:r>
              <a:rPr lang="en-US" sz="2100" dirty="0" smtClean="0"/>
              <a:t>12</a:t>
            </a:r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40857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80720"/>
            <a:ext cx="6344535" cy="418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509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Option </a:t>
            </a:r>
            <a:r>
              <a:rPr lang="en-US" dirty="0" smtClean="0"/>
              <a:t>2 </a:t>
            </a:r>
            <a:r>
              <a:rPr lang="en-US" dirty="0"/>
              <a:t>(hard way)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altLang="en-US" dirty="0" smtClean="0"/>
              <a:t>Step 1: factorization</a:t>
            </a:r>
          </a:p>
          <a:p>
            <a:r>
              <a:rPr lang="de-DE" dirty="0" smtClean="0"/>
              <a:t>Step 2: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402" y="1806621"/>
            <a:ext cx="251142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125" y="1424915"/>
            <a:ext cx="2236788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199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en-US" dirty="0"/>
              <a:t>Step 1: </a:t>
            </a:r>
            <a:r>
              <a:rPr lang="de-DE" altLang="en-US" dirty="0" smtClean="0"/>
              <a:t>factorization: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25" y="1276211"/>
            <a:ext cx="5349056" cy="325248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91375" y="4593117"/>
            <a:ext cx="58383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en-US" dirty="0">
                <a:solidFill>
                  <a:srgbClr val="FF0000"/>
                </a:solidFill>
              </a:rPr>
              <a:t>Factoring is complicated (and often infeasible) for large numbers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073" y="414806"/>
            <a:ext cx="2236788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6807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Step 2: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(2</a:t>
            </a:r>
            <a:r>
              <a:rPr lang="en-US" baseline="30000" dirty="0" smtClean="0"/>
              <a:t>2</a:t>
            </a:r>
            <a:r>
              <a:rPr lang="en-US" dirty="0" smtClean="0"/>
              <a:t>-2</a:t>
            </a:r>
            <a:r>
              <a:rPr lang="en-US" baseline="30000" dirty="0" smtClean="0"/>
              <a:t>1</a:t>
            </a:r>
            <a:r>
              <a:rPr lang="en-US" dirty="0" smtClean="0"/>
              <a:t>)x(3</a:t>
            </a:r>
            <a:r>
              <a:rPr lang="en-US" baseline="30000" dirty="0" smtClean="0"/>
              <a:t>2</a:t>
            </a:r>
            <a:r>
              <a:rPr lang="en-US" dirty="0" smtClean="0"/>
              <a:t>-3</a:t>
            </a:r>
            <a:r>
              <a:rPr lang="en-US" baseline="30000" dirty="0" smtClean="0"/>
              <a:t>1</a:t>
            </a:r>
            <a:r>
              <a:rPr lang="en-US" dirty="0" smtClean="0"/>
              <a:t>) =2x6=12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If m =p</a:t>
            </a:r>
            <a:r>
              <a:rPr lang="en-US" baseline="30000" dirty="0" smtClean="0"/>
              <a:t>1</a:t>
            </a:r>
            <a:r>
              <a:rPr lang="en-US" dirty="0" smtClean="0"/>
              <a:t>xq</a:t>
            </a:r>
            <a:r>
              <a:rPr lang="en-US" baseline="30000" dirty="0" smtClean="0"/>
              <a:t>1</a:t>
            </a:r>
            <a:r>
              <a:rPr lang="en-US" dirty="0" smtClean="0"/>
              <a:t>, then </a:t>
            </a:r>
            <a:r>
              <a:rPr lang="el-GR" altLang="en-US" i="1" dirty="0"/>
              <a:t>Φ</a:t>
            </a:r>
            <a:r>
              <a:rPr lang="de-DE" altLang="en-US" i="1" dirty="0"/>
              <a:t>(m)</a:t>
            </a:r>
            <a:r>
              <a:rPr lang="de-DE" altLang="en-US" i="1" dirty="0">
                <a:sym typeface="Wingdings" panose="05000000000000000000" pitchFamily="2" charset="2"/>
              </a:rPr>
              <a:t> </a:t>
            </a:r>
            <a:r>
              <a:rPr lang="de-DE" altLang="en-US" dirty="0">
                <a:sym typeface="Wingdings" panose="05000000000000000000" pitchFamily="2" charset="2"/>
              </a:rPr>
              <a:t>= (</a:t>
            </a:r>
            <a:r>
              <a:rPr lang="de-DE" altLang="en-US" i="1" dirty="0">
                <a:sym typeface="Wingdings" panose="05000000000000000000" pitchFamily="2" charset="2"/>
              </a:rPr>
              <a:t>p</a:t>
            </a:r>
            <a:r>
              <a:rPr lang="de-DE" altLang="en-US" dirty="0">
                <a:sym typeface="Wingdings" panose="05000000000000000000" pitchFamily="2" charset="2"/>
              </a:rPr>
              <a:t>-1) </a:t>
            </a:r>
            <a:r>
              <a:rPr lang="de-DE" altLang="en-US" baseline="30000" dirty="0"/>
              <a:t>.</a:t>
            </a:r>
            <a:r>
              <a:rPr lang="de-DE" altLang="en-US" dirty="0"/>
              <a:t> (</a:t>
            </a:r>
            <a:r>
              <a:rPr lang="de-DE" altLang="en-US" i="1" dirty="0"/>
              <a:t>q</a:t>
            </a:r>
            <a:r>
              <a:rPr lang="de-DE" altLang="en-US" dirty="0"/>
              <a:t>-1</a:t>
            </a:r>
            <a:r>
              <a:rPr lang="de-DE" altLang="en-US" dirty="0" smtClean="0"/>
              <a:t>)</a:t>
            </a:r>
          </a:p>
          <a:p>
            <a:pPr lvl="1"/>
            <a:r>
              <a:rPr lang="de-DE" altLang="en-US" dirty="0" smtClean="0"/>
              <a:t>6=2x3, </a:t>
            </a:r>
            <a:r>
              <a:rPr lang="el-GR" altLang="en-US" dirty="0"/>
              <a:t>Φ</a:t>
            </a:r>
            <a:r>
              <a:rPr lang="de-DE" altLang="en-US" dirty="0"/>
              <a:t>(6)</a:t>
            </a:r>
            <a:r>
              <a:rPr lang="de-DE" altLang="en-US" dirty="0">
                <a:sym typeface="Wingdings" panose="05000000000000000000" pitchFamily="2" charset="2"/>
              </a:rPr>
              <a:t> = (2-1) </a:t>
            </a:r>
            <a:r>
              <a:rPr lang="de-DE" altLang="en-US" dirty="0"/>
              <a:t>. (3-1) =2</a:t>
            </a:r>
          </a:p>
          <a:p>
            <a:pPr lvl="1"/>
            <a:endParaRPr lang="de-DE" altLang="en-US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939" y="225025"/>
            <a:ext cx="251142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747925" y="3715454"/>
            <a:ext cx="65422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en-US" dirty="0">
                <a:solidFill>
                  <a:srgbClr val="FF0000"/>
                </a:solidFill>
              </a:rPr>
              <a:t>Finding</a:t>
            </a:r>
            <a:r>
              <a:rPr lang="de-DE" altLang="en-US" b="1" dirty="0">
                <a:solidFill>
                  <a:srgbClr val="FF0000"/>
                </a:solidFill>
              </a:rPr>
              <a:t> </a:t>
            </a:r>
            <a:r>
              <a:rPr lang="el-GR" altLang="en-US" i="1" dirty="0">
                <a:solidFill>
                  <a:srgbClr val="FF0000"/>
                </a:solidFill>
              </a:rPr>
              <a:t>Φ</a:t>
            </a:r>
            <a:r>
              <a:rPr lang="de-DE" altLang="en-US" i="1" dirty="0">
                <a:solidFill>
                  <a:srgbClr val="FF0000"/>
                </a:solidFill>
              </a:rPr>
              <a:t>(m)</a:t>
            </a:r>
            <a:r>
              <a:rPr lang="de-DE" altLang="en-US" i="1" dirty="0">
                <a:solidFill>
                  <a:srgbClr val="FF0000"/>
                </a:solidFill>
                <a:sym typeface="Wingdings" panose="05000000000000000000" pitchFamily="2" charset="2"/>
              </a:rPr>
              <a:t>  </a:t>
            </a:r>
            <a:r>
              <a:rPr lang="de-DE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is computationally easy </a:t>
            </a:r>
            <a:r>
              <a:rPr lang="de-DE" alt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if factorization of </a:t>
            </a:r>
            <a:r>
              <a:rPr lang="de-DE" altLang="en-US" b="1" i="1" dirty="0">
                <a:solidFill>
                  <a:srgbClr val="FF0000"/>
                </a:solidFill>
                <a:sym typeface="Wingdings" panose="05000000000000000000" pitchFamily="2" charset="2"/>
              </a:rPr>
              <a:t>m</a:t>
            </a:r>
            <a:r>
              <a:rPr lang="de-DE" alt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 is known</a:t>
            </a:r>
            <a:br>
              <a:rPr lang="de-DE" altLang="en-US" b="1" dirty="0">
                <a:solidFill>
                  <a:srgbClr val="FF0000"/>
                </a:solidFill>
                <a:sym typeface="Wingdings" panose="05000000000000000000" pitchFamily="2" charset="2"/>
              </a:rPr>
            </a:b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257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Euler‘s Theorem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979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en-US" dirty="0"/>
              <a:t>Euler‘s Theorem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Given two relatively prime integers a and m :</a:t>
            </a:r>
          </a:p>
          <a:p>
            <a:endParaRPr lang="en-US" dirty="0" smtClean="0"/>
          </a:p>
          <a:p>
            <a:r>
              <a:rPr lang="de-DE" altLang="en-US" i="1" dirty="0"/>
              <a:t>m</a:t>
            </a:r>
            <a:r>
              <a:rPr lang="de-DE" altLang="en-US" dirty="0"/>
              <a:t>=12, </a:t>
            </a:r>
            <a:r>
              <a:rPr lang="de-DE" altLang="en-US" i="1" dirty="0" smtClean="0"/>
              <a:t>a</a:t>
            </a:r>
            <a:r>
              <a:rPr lang="de-DE" altLang="en-US" dirty="0" smtClean="0"/>
              <a:t>=7</a:t>
            </a:r>
            <a:endParaRPr lang="de-DE" altLang="en-US" dirty="0"/>
          </a:p>
          <a:p>
            <a:r>
              <a:rPr lang="de-DE" altLang="en-US" dirty="0" smtClean="0"/>
              <a:t>Calculate </a:t>
            </a:r>
            <a:r>
              <a:rPr lang="de-DE" altLang="en-US" dirty="0"/>
              <a:t>Euler‘s Phi </a:t>
            </a:r>
            <a:r>
              <a:rPr lang="de-DE" altLang="en-US" dirty="0" smtClean="0"/>
              <a:t>Function</a:t>
            </a:r>
          </a:p>
          <a:p>
            <a:endParaRPr lang="de-DE" altLang="en-US" dirty="0"/>
          </a:p>
          <a:p>
            <a:r>
              <a:rPr lang="de-DE" altLang="en-US" dirty="0"/>
              <a:t>Verify Euler‘s Theorem</a:t>
            </a:r>
          </a:p>
          <a:p>
            <a:r>
              <a:rPr lang="en-US" altLang="en-US" dirty="0" smtClean="0"/>
              <a:t>7</a:t>
            </a:r>
            <a:r>
              <a:rPr lang="el-GR" altLang="en-US" dirty="0" smtClean="0"/>
              <a:t> </a:t>
            </a:r>
            <a:r>
              <a:rPr lang="el-GR" altLang="en-US" baseline="30000" dirty="0"/>
              <a:t>Φ</a:t>
            </a:r>
            <a:r>
              <a:rPr lang="de-DE" altLang="en-US" baseline="30000" dirty="0" smtClean="0"/>
              <a:t>(12)</a:t>
            </a:r>
            <a:r>
              <a:rPr lang="de-DE" altLang="en-US" baseline="30000" dirty="0" smtClean="0">
                <a:sym typeface="Wingdings" panose="05000000000000000000" pitchFamily="2" charset="2"/>
              </a:rPr>
              <a:t> </a:t>
            </a:r>
            <a:r>
              <a:rPr lang="de-DE" altLang="en-US" dirty="0" smtClean="0">
                <a:sym typeface="Wingdings" panose="05000000000000000000" pitchFamily="2" charset="2"/>
              </a:rPr>
              <a:t>= 7</a:t>
            </a:r>
            <a:r>
              <a:rPr lang="el-GR" altLang="en-US" dirty="0" smtClean="0"/>
              <a:t> </a:t>
            </a:r>
            <a:r>
              <a:rPr lang="de-DE" altLang="en-US" baseline="30000" dirty="0" smtClean="0"/>
              <a:t>4</a:t>
            </a:r>
            <a:r>
              <a:rPr lang="de-DE" altLang="en-US" baseline="30000" dirty="0" smtClean="0">
                <a:sym typeface="Wingdings" panose="05000000000000000000" pitchFamily="2" charset="2"/>
              </a:rPr>
              <a:t> </a:t>
            </a:r>
            <a:r>
              <a:rPr lang="de-DE" altLang="en-US" dirty="0" smtClean="0">
                <a:sym typeface="Wingdings" panose="05000000000000000000" pitchFamily="2" charset="2"/>
              </a:rPr>
              <a:t>=49x49= 1x1=1 ≡ 1 mod 12</a:t>
            </a:r>
            <a:endParaRPr lang="de-DE" altLang="en-US" dirty="0"/>
          </a:p>
          <a:p>
            <a:endParaRPr lang="de-DE" altLang="en-US" dirty="0"/>
          </a:p>
          <a:p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687" y="2010997"/>
            <a:ext cx="2428875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3216275"/>
            <a:ext cx="6286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254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RSA Algorithm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29144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Choose two prime numbers </a:t>
            </a:r>
            <a:r>
              <a:rPr lang="en-US" sz="2000" i="1" dirty="0">
                <a:solidFill>
                  <a:srgbClr val="FF0000"/>
                </a:solidFill>
              </a:rPr>
              <a:t>p</a:t>
            </a:r>
            <a:r>
              <a:rPr lang="en-US" sz="2000" dirty="0"/>
              <a:t> and </a:t>
            </a:r>
            <a:r>
              <a:rPr lang="en-US" sz="2000" i="1" dirty="0">
                <a:solidFill>
                  <a:srgbClr val="FF0000"/>
                </a:solidFill>
              </a:rPr>
              <a:t>q</a:t>
            </a:r>
            <a:r>
              <a:rPr lang="en-US" sz="2000" dirty="0"/>
              <a:t>,</a:t>
            </a:r>
          </a:p>
          <a:p>
            <a:r>
              <a:rPr lang="en-US" sz="2000" dirty="0"/>
              <a:t>Compute the modulus in which the arithmetic will be done: </a:t>
            </a:r>
            <a:r>
              <a:rPr lang="en-US" sz="2000" i="1" dirty="0" smtClean="0">
                <a:solidFill>
                  <a:srgbClr val="FF0000"/>
                </a:solidFill>
              </a:rPr>
              <a:t>n=</a:t>
            </a:r>
            <a:r>
              <a:rPr lang="en-US" sz="2000" i="1" dirty="0" err="1" smtClean="0">
                <a:solidFill>
                  <a:srgbClr val="FF0000"/>
                </a:solidFill>
              </a:rPr>
              <a:t>pq</a:t>
            </a:r>
            <a:r>
              <a:rPr lang="en-US" sz="2000" dirty="0" smtClean="0"/>
              <a:t>,</a:t>
            </a:r>
            <a:endParaRPr lang="en-US" sz="2000" dirty="0"/>
          </a:p>
          <a:p>
            <a:r>
              <a:rPr lang="en-US" sz="2000" dirty="0"/>
              <a:t>Pick a public encryption key </a:t>
            </a:r>
            <a:r>
              <a:rPr lang="en-US" sz="2000" dirty="0" smtClean="0">
                <a:solidFill>
                  <a:srgbClr val="FF0000"/>
                </a:solidFill>
              </a:rPr>
              <a:t>e ∈</a:t>
            </a:r>
            <a:r>
              <a:rPr lang="en-US" sz="2000" dirty="0">
                <a:solidFill>
                  <a:srgbClr val="FF0000"/>
                </a:solidFill>
              </a:rPr>
              <a:t>Z</a:t>
            </a:r>
            <a:r>
              <a:rPr lang="en-US" sz="2000" baseline="-25000" dirty="0">
                <a:solidFill>
                  <a:srgbClr val="FF0000"/>
                </a:solidFill>
              </a:rPr>
              <a:t>n</a:t>
            </a:r>
            <a:r>
              <a:rPr lang="en-US" sz="2000" dirty="0" smtClean="0"/>
              <a:t>, </a:t>
            </a:r>
            <a:r>
              <a:rPr lang="de-DE" alt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gcd</a:t>
            </a:r>
            <a:r>
              <a:rPr lang="de-DE" altLang="en-US" sz="2000" i="1" dirty="0">
                <a:solidFill>
                  <a:srgbClr val="000000"/>
                </a:solidFill>
                <a:cs typeface="Arial" panose="020B0604020202020204" pitchFamily="34" charset="0"/>
              </a:rPr>
              <a:t>(e, </a:t>
            </a:r>
            <a:r>
              <a:rPr lang="el-GR" altLang="en-US" sz="2000" i="1" dirty="0">
                <a:solidFill>
                  <a:srgbClr val="000000"/>
                </a:solidFill>
                <a:cs typeface="Arial" panose="020B0604020202020204" pitchFamily="34" charset="0"/>
              </a:rPr>
              <a:t>Φ</a:t>
            </a:r>
            <a:r>
              <a:rPr lang="de-DE" altLang="en-US" sz="2000" i="1" dirty="0">
                <a:solidFill>
                  <a:srgbClr val="000000"/>
                </a:solidFill>
                <a:cs typeface="Arial" panose="020B0604020202020204" pitchFamily="34" charset="0"/>
              </a:rPr>
              <a:t>(n) ) = </a:t>
            </a:r>
            <a:r>
              <a:rPr lang="de-DE" altLang="en-US" sz="2000" i="1" dirty="0" smtClean="0">
                <a:solidFill>
                  <a:srgbClr val="000000"/>
                </a:solidFill>
                <a:cs typeface="Arial" panose="020B0604020202020204" pitchFamily="34" charset="0"/>
              </a:rPr>
              <a:t>1 (why)?</a:t>
            </a:r>
            <a:endParaRPr lang="de-DE" altLang="en-US" sz="2000" i="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r>
              <a:rPr lang="en-US" sz="2000" dirty="0" smtClean="0"/>
              <a:t>Compute </a:t>
            </a:r>
            <a:r>
              <a:rPr lang="en-US" sz="2000" dirty="0"/>
              <a:t>the private decryption key as </a:t>
            </a:r>
            <a:r>
              <a:rPr lang="en-US" sz="2000" i="1" dirty="0">
                <a:solidFill>
                  <a:srgbClr val="FF0000"/>
                </a:solidFill>
              </a:rPr>
              <a:t>d</a:t>
            </a:r>
            <a:r>
              <a:rPr lang="en-US" sz="2000" dirty="0"/>
              <a:t> such that </a:t>
            </a:r>
            <a:r>
              <a:rPr lang="en-US" sz="2000" i="1" dirty="0" err="1" smtClean="0">
                <a:solidFill>
                  <a:srgbClr val="FF0000"/>
                </a:solidFill>
              </a:rPr>
              <a:t>ed</a:t>
            </a:r>
            <a:r>
              <a:rPr lang="en-US" sz="2000" i="1" dirty="0" smtClean="0">
                <a:solidFill>
                  <a:srgbClr val="FF0000"/>
                </a:solidFill>
              </a:rPr>
              <a:t>=1  mod  ϕ(n</a:t>
            </a:r>
            <a:r>
              <a:rPr lang="en-US" sz="2000" i="1" dirty="0" smtClean="0">
                <a:solidFill>
                  <a:srgbClr val="FF0000"/>
                </a:solidFill>
              </a:rPr>
              <a:t>)</a:t>
            </a:r>
            <a:r>
              <a:rPr lang="en-US" sz="2000" i="1" dirty="0" smtClean="0"/>
              <a:t>,  </a:t>
            </a:r>
            <a:endParaRPr lang="en-US" sz="2000" i="1" dirty="0"/>
          </a:p>
          <a:p>
            <a:r>
              <a:rPr lang="en-US" sz="2000" dirty="0"/>
              <a:t>Encryption of message </a:t>
            </a:r>
            <a:r>
              <a:rPr lang="en-US" sz="2000" i="1" dirty="0">
                <a:solidFill>
                  <a:srgbClr val="7030A0"/>
                </a:solidFill>
              </a:rPr>
              <a:t>m</a:t>
            </a:r>
            <a:r>
              <a:rPr lang="en-US" sz="2000" i="1" dirty="0">
                <a:solidFill>
                  <a:srgbClr val="FF0000"/>
                </a:solidFill>
              </a:rPr>
              <a:t>: </a:t>
            </a:r>
            <a:r>
              <a:rPr lang="en-US" sz="2000" i="1" dirty="0" smtClean="0">
                <a:solidFill>
                  <a:srgbClr val="FF0000"/>
                </a:solidFill>
              </a:rPr>
              <a:t> c= m </a:t>
            </a:r>
            <a:r>
              <a:rPr lang="en-US" sz="2000" i="1" baseline="30000" dirty="0" smtClean="0">
                <a:solidFill>
                  <a:srgbClr val="FF0000"/>
                </a:solidFill>
              </a:rPr>
              <a:t>e</a:t>
            </a:r>
            <a:r>
              <a:rPr lang="en-US" sz="2000" i="1" dirty="0" smtClean="0">
                <a:solidFill>
                  <a:srgbClr val="FF0000"/>
                </a:solidFill>
              </a:rPr>
              <a:t> mod n</a:t>
            </a:r>
            <a:r>
              <a:rPr lang="en-US" sz="2000" dirty="0" smtClean="0"/>
              <a:t>,</a:t>
            </a:r>
            <a:endParaRPr lang="en-US" sz="2000" dirty="0"/>
          </a:p>
          <a:p>
            <a:r>
              <a:rPr lang="en-US" sz="2000" dirty="0"/>
              <a:t>Decryption of crypto message </a:t>
            </a:r>
            <a:r>
              <a:rPr lang="en-US" sz="2000" dirty="0">
                <a:solidFill>
                  <a:srgbClr val="7030A0"/>
                </a:solidFill>
              </a:rPr>
              <a:t>c</a:t>
            </a:r>
            <a:r>
              <a:rPr lang="en-US" sz="2000" dirty="0"/>
              <a:t>: </a:t>
            </a:r>
            <a:r>
              <a:rPr lang="en-US" sz="2000" i="1" dirty="0" smtClean="0">
                <a:solidFill>
                  <a:srgbClr val="FF0000"/>
                </a:solidFill>
              </a:rPr>
              <a:t>m=c </a:t>
            </a:r>
            <a:r>
              <a:rPr lang="en-US" sz="2000" i="1" baseline="30000" dirty="0" smtClean="0">
                <a:solidFill>
                  <a:srgbClr val="FF0000"/>
                </a:solidFill>
              </a:rPr>
              <a:t>d</a:t>
            </a:r>
            <a:r>
              <a:rPr lang="en-US" sz="2000" i="1" dirty="0" smtClean="0">
                <a:solidFill>
                  <a:srgbClr val="FF0000"/>
                </a:solidFill>
              </a:rPr>
              <a:t> mod n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15648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Prove RSA correctness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2944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Prove it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747925" y="1192631"/>
            <a:ext cx="6140400" cy="3610800"/>
          </a:xfrm>
        </p:spPr>
        <p:txBody>
          <a:bodyPr/>
          <a:lstStyle/>
          <a:p>
            <a:r>
              <a:rPr lang="en-US" sz="2800" i="1" dirty="0">
                <a:solidFill>
                  <a:srgbClr val="FF0000"/>
                </a:solidFill>
              </a:rPr>
              <a:t>m=c </a:t>
            </a:r>
            <a:r>
              <a:rPr lang="en-US" sz="2800" i="1" baseline="30000" dirty="0">
                <a:solidFill>
                  <a:srgbClr val="FF0000"/>
                </a:solidFill>
              </a:rPr>
              <a:t>d</a:t>
            </a:r>
            <a:r>
              <a:rPr lang="en-US" sz="2800" i="1" dirty="0">
                <a:solidFill>
                  <a:srgbClr val="FF0000"/>
                </a:solidFill>
              </a:rPr>
              <a:t> mod </a:t>
            </a:r>
            <a:r>
              <a:rPr lang="en-US" sz="2800" i="1" dirty="0" smtClean="0">
                <a:solidFill>
                  <a:srgbClr val="FF0000"/>
                </a:solidFill>
              </a:rPr>
              <a:t>n</a:t>
            </a:r>
            <a:endParaRPr lang="en-US" sz="2800" dirty="0"/>
          </a:p>
          <a:p>
            <a:pPr lvl="1"/>
            <a:r>
              <a:rPr lang="en-US" sz="2300" dirty="0" smtClean="0"/>
              <a:t> </a:t>
            </a:r>
            <a:r>
              <a:rPr lang="en-US" sz="2300" dirty="0" smtClean="0">
                <a:solidFill>
                  <a:schemeClr val="tx1"/>
                </a:solidFill>
              </a:rPr>
              <a:t>(</a:t>
            </a:r>
            <a:r>
              <a:rPr lang="en-US" sz="2300" i="1" dirty="0">
                <a:solidFill>
                  <a:schemeClr val="tx1"/>
                </a:solidFill>
              </a:rPr>
              <a:t>c= m </a:t>
            </a:r>
            <a:r>
              <a:rPr lang="en-US" sz="2300" i="1" baseline="30000" dirty="0">
                <a:solidFill>
                  <a:schemeClr val="tx1"/>
                </a:solidFill>
              </a:rPr>
              <a:t>e</a:t>
            </a:r>
            <a:r>
              <a:rPr lang="en-US" sz="2300" i="1" dirty="0">
                <a:solidFill>
                  <a:schemeClr val="tx1"/>
                </a:solidFill>
              </a:rPr>
              <a:t> mod n</a:t>
            </a:r>
            <a:r>
              <a:rPr lang="en-US" sz="2300" dirty="0" smtClean="0">
                <a:solidFill>
                  <a:schemeClr val="tx1"/>
                </a:solidFill>
              </a:rPr>
              <a:t>)</a:t>
            </a:r>
            <a:endParaRPr lang="en-US" sz="2300" dirty="0">
              <a:solidFill>
                <a:schemeClr val="tx1"/>
              </a:solidFill>
            </a:endParaRPr>
          </a:p>
          <a:p>
            <a:r>
              <a:rPr lang="en-US" sz="2800" i="1" dirty="0" smtClean="0">
                <a:solidFill>
                  <a:srgbClr val="FF0000"/>
                </a:solidFill>
              </a:rPr>
              <a:t>m=m </a:t>
            </a:r>
            <a:r>
              <a:rPr lang="en-US" sz="2800" i="1" baseline="30000" dirty="0">
                <a:solidFill>
                  <a:srgbClr val="FF0000"/>
                </a:solidFill>
              </a:rPr>
              <a:t>e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baseline="30000" dirty="0" smtClean="0">
                <a:solidFill>
                  <a:srgbClr val="FF0000"/>
                </a:solidFill>
              </a:rPr>
              <a:t>d</a:t>
            </a:r>
            <a:r>
              <a:rPr lang="en-US" sz="2800" i="1" dirty="0" smtClean="0">
                <a:solidFill>
                  <a:srgbClr val="FF0000"/>
                </a:solidFill>
              </a:rPr>
              <a:t> </a:t>
            </a:r>
            <a:r>
              <a:rPr lang="en-US" sz="2800" i="1" dirty="0">
                <a:solidFill>
                  <a:srgbClr val="FF0000"/>
                </a:solidFill>
              </a:rPr>
              <a:t>mod </a:t>
            </a:r>
            <a:r>
              <a:rPr lang="en-US" sz="2800" i="1" dirty="0" smtClean="0">
                <a:solidFill>
                  <a:srgbClr val="FF0000"/>
                </a:solidFill>
              </a:rPr>
              <a:t>n</a:t>
            </a:r>
          </a:p>
          <a:p>
            <a:pPr lvl="1"/>
            <a:r>
              <a:rPr lang="en-US" sz="2300" dirty="0" smtClean="0"/>
              <a:t> </a:t>
            </a:r>
            <a:r>
              <a:rPr lang="en-US" sz="2300" dirty="0">
                <a:solidFill>
                  <a:schemeClr val="tx1"/>
                </a:solidFill>
              </a:rPr>
              <a:t>( </a:t>
            </a:r>
            <a:r>
              <a:rPr lang="en-US" sz="2300" dirty="0" err="1" smtClean="0"/>
              <a:t>ed</a:t>
            </a:r>
            <a:r>
              <a:rPr lang="en-US" sz="2300" dirty="0" smtClean="0"/>
              <a:t> </a:t>
            </a:r>
            <a:r>
              <a:rPr lang="en-US" sz="2300" dirty="0"/>
              <a:t>-1 = k ϕ(n) =&gt; </a:t>
            </a:r>
            <a:r>
              <a:rPr lang="en-US" sz="2300" dirty="0" err="1"/>
              <a:t>ed</a:t>
            </a:r>
            <a:r>
              <a:rPr lang="en-US" sz="2300" dirty="0"/>
              <a:t> = </a:t>
            </a:r>
            <a:r>
              <a:rPr lang="en-US" sz="2300" dirty="0">
                <a:solidFill>
                  <a:srgbClr val="7030A0"/>
                </a:solidFill>
              </a:rPr>
              <a:t>k ϕ(n) +</a:t>
            </a:r>
            <a:r>
              <a:rPr lang="en-US" sz="2300" dirty="0" smtClean="0">
                <a:solidFill>
                  <a:srgbClr val="7030A0"/>
                </a:solidFill>
              </a:rPr>
              <a:t>1</a:t>
            </a:r>
            <a:r>
              <a:rPr lang="en-US" sz="2300" dirty="0">
                <a:solidFill>
                  <a:schemeClr val="tx1"/>
                </a:solidFill>
              </a:rPr>
              <a:t>)</a:t>
            </a:r>
          </a:p>
          <a:p>
            <a:r>
              <a:rPr lang="en-US" sz="2800" i="1" dirty="0" smtClean="0">
                <a:solidFill>
                  <a:srgbClr val="FF0000"/>
                </a:solidFill>
              </a:rPr>
              <a:t>m=m </a:t>
            </a:r>
            <a:r>
              <a:rPr lang="en-US" sz="2800" i="1" baseline="30000" dirty="0">
                <a:solidFill>
                  <a:srgbClr val="7030A0"/>
                </a:solidFill>
              </a:rPr>
              <a:t>k </a:t>
            </a:r>
            <a:r>
              <a:rPr lang="el-GR" sz="2800" i="1" baseline="30000" dirty="0">
                <a:solidFill>
                  <a:srgbClr val="7030A0"/>
                </a:solidFill>
              </a:rPr>
              <a:t>ϕ(</a:t>
            </a:r>
            <a:r>
              <a:rPr lang="en-US" sz="2800" i="1" baseline="30000" dirty="0">
                <a:solidFill>
                  <a:srgbClr val="7030A0"/>
                </a:solidFill>
              </a:rPr>
              <a:t>n) +</a:t>
            </a:r>
            <a:r>
              <a:rPr lang="en-US" sz="2800" i="1" baseline="30000" dirty="0" smtClean="0">
                <a:solidFill>
                  <a:srgbClr val="7030A0"/>
                </a:solidFill>
              </a:rPr>
              <a:t>1 </a:t>
            </a:r>
            <a:r>
              <a:rPr lang="en-US" sz="2800" i="1" dirty="0" smtClean="0">
                <a:solidFill>
                  <a:srgbClr val="FF0000"/>
                </a:solidFill>
              </a:rPr>
              <a:t>mod n</a:t>
            </a:r>
          </a:p>
          <a:p>
            <a:r>
              <a:rPr lang="en-US" sz="2800" i="1" dirty="0" smtClean="0">
                <a:solidFill>
                  <a:srgbClr val="FF0000"/>
                </a:solidFill>
              </a:rPr>
              <a:t>m=mm </a:t>
            </a:r>
            <a:r>
              <a:rPr lang="en-US" sz="2800" i="1" baseline="30000" dirty="0">
                <a:solidFill>
                  <a:srgbClr val="7030A0"/>
                </a:solidFill>
              </a:rPr>
              <a:t>k </a:t>
            </a:r>
            <a:r>
              <a:rPr lang="el-GR" sz="2800" i="1" baseline="30000" dirty="0">
                <a:solidFill>
                  <a:srgbClr val="7030A0"/>
                </a:solidFill>
              </a:rPr>
              <a:t>ϕ(</a:t>
            </a:r>
            <a:r>
              <a:rPr lang="en-US" sz="2800" i="1" baseline="30000" dirty="0">
                <a:solidFill>
                  <a:srgbClr val="7030A0"/>
                </a:solidFill>
              </a:rPr>
              <a:t>n) </a:t>
            </a:r>
            <a:r>
              <a:rPr lang="en-US" sz="2800" i="1" baseline="30000" dirty="0" smtClean="0">
                <a:solidFill>
                  <a:srgbClr val="7030A0"/>
                </a:solidFill>
              </a:rPr>
              <a:t> </a:t>
            </a:r>
            <a:r>
              <a:rPr lang="en-US" sz="2800" i="1" dirty="0">
                <a:solidFill>
                  <a:srgbClr val="FF0000"/>
                </a:solidFill>
              </a:rPr>
              <a:t>mod </a:t>
            </a:r>
            <a:r>
              <a:rPr lang="en-US" sz="2800" i="1" dirty="0" smtClean="0">
                <a:solidFill>
                  <a:srgbClr val="FF0000"/>
                </a:solidFill>
              </a:rPr>
              <a:t>n</a:t>
            </a:r>
          </a:p>
          <a:p>
            <a:pPr lvl="1"/>
            <a:r>
              <a:rPr lang="en-US" sz="2400" i="1" dirty="0" smtClean="0">
                <a:solidFill>
                  <a:srgbClr val="FF0000"/>
                </a:solidFill>
              </a:rPr>
              <a:t>m </a:t>
            </a:r>
            <a:r>
              <a:rPr lang="en-US" sz="2400" i="1" baseline="30000" dirty="0" smtClean="0">
                <a:solidFill>
                  <a:srgbClr val="7030A0"/>
                </a:solidFill>
              </a:rPr>
              <a:t> </a:t>
            </a:r>
            <a:r>
              <a:rPr lang="el-GR" sz="2400" i="1" baseline="30000" dirty="0">
                <a:solidFill>
                  <a:srgbClr val="7030A0"/>
                </a:solidFill>
              </a:rPr>
              <a:t>ϕ(</a:t>
            </a:r>
            <a:r>
              <a:rPr lang="en-US" sz="2400" i="1" baseline="30000" dirty="0">
                <a:solidFill>
                  <a:srgbClr val="7030A0"/>
                </a:solidFill>
              </a:rPr>
              <a:t>n) </a:t>
            </a:r>
            <a:r>
              <a:rPr lang="en-US" sz="2300" dirty="0" smtClean="0"/>
              <a:t>= 1 mod </a:t>
            </a:r>
            <a:r>
              <a:rPr lang="en-US" sz="2300" dirty="0"/>
              <a:t>n (Euler‘s Theorem)</a:t>
            </a:r>
            <a:endParaRPr lang="en-US" sz="2300" dirty="0" smtClean="0"/>
          </a:p>
          <a:p>
            <a:r>
              <a:rPr lang="en-US" sz="2800" i="1" dirty="0">
                <a:solidFill>
                  <a:srgbClr val="FF0000"/>
                </a:solidFill>
              </a:rPr>
              <a:t>m</a:t>
            </a:r>
            <a:r>
              <a:rPr lang="en-US" sz="2800" i="1" dirty="0" smtClean="0">
                <a:solidFill>
                  <a:srgbClr val="FF0000"/>
                </a:solidFill>
              </a:rPr>
              <a:t>=m</a:t>
            </a:r>
            <a:endParaRPr lang="en-US" sz="2800" i="1" dirty="0">
              <a:solidFill>
                <a:srgbClr val="FF0000"/>
              </a:solidFill>
            </a:endParaRPr>
          </a:p>
          <a:p>
            <a:endParaRPr lang="en-US" sz="2800" i="1" dirty="0" smtClean="0">
              <a:solidFill>
                <a:srgbClr val="FF0000"/>
              </a:solidFill>
            </a:endParaRPr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798956" y="130802"/>
            <a:ext cx="4572000" cy="10618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Choose two prime numbers </a:t>
            </a:r>
            <a:r>
              <a:rPr lang="en-US" sz="1050" i="1" dirty="0">
                <a:solidFill>
                  <a:srgbClr val="FF0000"/>
                </a:solidFill>
              </a:rPr>
              <a:t>p</a:t>
            </a:r>
            <a:r>
              <a:rPr lang="en-US" sz="1050" dirty="0"/>
              <a:t> and </a:t>
            </a:r>
            <a:r>
              <a:rPr lang="en-US" sz="1050" i="1" dirty="0">
                <a:solidFill>
                  <a:srgbClr val="FF0000"/>
                </a:solidFill>
              </a:rPr>
              <a:t>q</a:t>
            </a:r>
            <a:r>
              <a:rPr lang="en-US" sz="1050" dirty="0"/>
              <a:t>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Compute the modulus in which the arithmetic will be done: </a:t>
            </a:r>
            <a:r>
              <a:rPr lang="en-US" sz="1050" i="1" dirty="0">
                <a:solidFill>
                  <a:srgbClr val="FF0000"/>
                </a:solidFill>
              </a:rPr>
              <a:t>n=</a:t>
            </a:r>
            <a:r>
              <a:rPr lang="en-US" sz="1050" i="1" dirty="0" err="1">
                <a:solidFill>
                  <a:srgbClr val="FF0000"/>
                </a:solidFill>
              </a:rPr>
              <a:t>pq</a:t>
            </a:r>
            <a:r>
              <a:rPr lang="en-US" sz="1050" dirty="0"/>
              <a:t>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Pick a public encryption key </a:t>
            </a:r>
            <a:r>
              <a:rPr lang="en-US" sz="1050" dirty="0">
                <a:solidFill>
                  <a:srgbClr val="FF0000"/>
                </a:solidFill>
              </a:rPr>
              <a:t>e ∈Z</a:t>
            </a:r>
            <a:r>
              <a:rPr lang="en-US" sz="1050" baseline="-25000" dirty="0">
                <a:solidFill>
                  <a:srgbClr val="FF0000"/>
                </a:solidFill>
              </a:rPr>
              <a:t>n</a:t>
            </a:r>
            <a:r>
              <a:rPr lang="en-US" sz="1050" dirty="0"/>
              <a:t>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Compute the private decryption key as </a:t>
            </a:r>
            <a:r>
              <a:rPr lang="en-US" sz="1050" i="1" dirty="0">
                <a:solidFill>
                  <a:srgbClr val="FF0000"/>
                </a:solidFill>
              </a:rPr>
              <a:t>d</a:t>
            </a:r>
            <a:r>
              <a:rPr lang="en-US" sz="1050" dirty="0"/>
              <a:t> such that </a:t>
            </a:r>
            <a:r>
              <a:rPr lang="en-US" sz="1050" i="1" dirty="0" err="1">
                <a:solidFill>
                  <a:srgbClr val="FF0000"/>
                </a:solidFill>
              </a:rPr>
              <a:t>ed</a:t>
            </a:r>
            <a:r>
              <a:rPr lang="en-US" sz="1050" i="1" dirty="0">
                <a:solidFill>
                  <a:srgbClr val="FF0000"/>
                </a:solidFill>
              </a:rPr>
              <a:t>=1  mod  ϕ(n)</a:t>
            </a:r>
            <a:r>
              <a:rPr lang="en-US" sz="1050" i="1" dirty="0"/>
              <a:t>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Encryption of message </a:t>
            </a:r>
            <a:r>
              <a:rPr lang="en-US" sz="1050" i="1" dirty="0">
                <a:solidFill>
                  <a:srgbClr val="7030A0"/>
                </a:solidFill>
              </a:rPr>
              <a:t>m</a:t>
            </a:r>
            <a:r>
              <a:rPr lang="en-US" sz="1050" i="1" dirty="0">
                <a:solidFill>
                  <a:srgbClr val="FF0000"/>
                </a:solidFill>
              </a:rPr>
              <a:t>:  c= m </a:t>
            </a:r>
            <a:r>
              <a:rPr lang="en-US" sz="1050" i="1" baseline="30000" dirty="0">
                <a:solidFill>
                  <a:srgbClr val="FF0000"/>
                </a:solidFill>
              </a:rPr>
              <a:t>e</a:t>
            </a:r>
            <a:r>
              <a:rPr lang="en-US" sz="1050" i="1" dirty="0">
                <a:solidFill>
                  <a:srgbClr val="FF0000"/>
                </a:solidFill>
              </a:rPr>
              <a:t> mod n</a:t>
            </a:r>
            <a:r>
              <a:rPr lang="en-US" sz="1050" dirty="0"/>
              <a:t>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Decryption of crypto message </a:t>
            </a:r>
            <a:r>
              <a:rPr lang="en-US" sz="1050" dirty="0">
                <a:solidFill>
                  <a:srgbClr val="7030A0"/>
                </a:solidFill>
              </a:rPr>
              <a:t>c</a:t>
            </a:r>
            <a:r>
              <a:rPr lang="en-US" sz="1050" dirty="0"/>
              <a:t>: </a:t>
            </a:r>
            <a:r>
              <a:rPr lang="en-US" sz="1050" i="1" dirty="0">
                <a:solidFill>
                  <a:srgbClr val="FF0000"/>
                </a:solidFill>
              </a:rPr>
              <a:t>m=c </a:t>
            </a:r>
            <a:r>
              <a:rPr lang="en-US" sz="1050" i="1" baseline="30000" dirty="0">
                <a:solidFill>
                  <a:srgbClr val="FF0000"/>
                </a:solidFill>
              </a:rPr>
              <a:t>d</a:t>
            </a:r>
            <a:r>
              <a:rPr lang="en-US" sz="1050" i="1" dirty="0">
                <a:solidFill>
                  <a:srgbClr val="FF0000"/>
                </a:solidFill>
              </a:rPr>
              <a:t> mod n</a:t>
            </a:r>
            <a:r>
              <a:rPr lang="en-US" sz="105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7718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Lab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462891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206" y="728917"/>
            <a:ext cx="4836475" cy="380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499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413" y="1116395"/>
            <a:ext cx="6690473" cy="2692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2421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19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004" y="133083"/>
            <a:ext cx="4362667" cy="32475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472" y="3800923"/>
            <a:ext cx="7069099" cy="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9682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204" y="586762"/>
            <a:ext cx="7453347" cy="16806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982" y="74546"/>
            <a:ext cx="1959335" cy="15640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204" y="2573943"/>
            <a:ext cx="7505974" cy="191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8362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 Your need to answer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Design a message with length of 65. What is the size of encrypted message? Why?</a:t>
            </a:r>
          </a:p>
          <a:p>
            <a:r>
              <a:rPr lang="en-US" dirty="0" smtClean="0"/>
              <a:t>Example</a:t>
            </a:r>
          </a:p>
          <a:p>
            <a:pPr lvl="1"/>
            <a:r>
              <a:rPr lang="en-US" dirty="0" smtClean="0"/>
              <a:t>01234567890123456789012345678901234567890123456789012345678901234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672929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RSA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027" y="1562642"/>
            <a:ext cx="6763694" cy="205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6918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Generate key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663727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 Your need to do 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104933" y="1302837"/>
            <a:ext cx="2783392" cy="3610800"/>
          </a:xfrm>
        </p:spPr>
        <p:txBody>
          <a:bodyPr/>
          <a:lstStyle/>
          <a:p>
            <a:r>
              <a:rPr lang="en-US" dirty="0" smtClean="0"/>
              <a:t>Can we pick up </a:t>
            </a:r>
            <a:r>
              <a:rPr lang="en-US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 as the private key?</a:t>
            </a:r>
          </a:p>
          <a:p>
            <a:r>
              <a:rPr lang="en-US" dirty="0" smtClean="0"/>
              <a:t>Why?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24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25" y="1151221"/>
            <a:ext cx="3096396" cy="351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9598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25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8416" y="447332"/>
            <a:ext cx="3612740" cy="41970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854" y="447331"/>
            <a:ext cx="3693389" cy="41970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77134" y="605215"/>
            <a:ext cx="16674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Question: why 32?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514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26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260" y="209759"/>
            <a:ext cx="4066532" cy="46435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4965" y="3377977"/>
            <a:ext cx="2191056" cy="57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0856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RSA Encryption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4294967295"/>
          </p:nvPr>
        </p:nvSpPr>
        <p:spPr>
          <a:xfrm>
            <a:off x="0" y="4852988"/>
            <a:ext cx="549275" cy="290512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401724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28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547" y="236820"/>
            <a:ext cx="3856841" cy="4449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2122" y="3470075"/>
            <a:ext cx="2191056" cy="57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4924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RSA Decryption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4294967295"/>
          </p:nvPr>
        </p:nvSpPr>
        <p:spPr>
          <a:xfrm>
            <a:off x="0" y="4852988"/>
            <a:ext cx="549275" cy="290512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67435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30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333" y="296028"/>
            <a:ext cx="3909879" cy="44778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0953" y="3305614"/>
            <a:ext cx="2191056" cy="57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0778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31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6235" y="271354"/>
            <a:ext cx="4018536" cy="45819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246" y="3991619"/>
            <a:ext cx="2191056" cy="57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6668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work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Pick up a different private key</a:t>
            </a:r>
          </a:p>
          <a:p>
            <a:r>
              <a:rPr lang="en-US" dirty="0" smtClean="0"/>
              <a:t>Encrypt and decrypt a message “hello </a:t>
            </a:r>
            <a:r>
              <a:rPr lang="en-US" dirty="0" err="1" smtClean="0"/>
              <a:t>rsa</a:t>
            </a:r>
            <a:r>
              <a:rPr lang="en-US" dirty="0" smtClean="0"/>
              <a:t>” and record </a:t>
            </a:r>
            <a:r>
              <a:rPr lang="en-US" smtClean="0"/>
              <a:t>your observation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65534766"/>
      </p:ext>
    </p:extLst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584</Words>
  <Application>Microsoft Office PowerPoint</Application>
  <PresentationFormat>On-screen Show (16:9)</PresentationFormat>
  <Paragraphs>115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Brush Script MT</vt:lpstr>
      <vt:lpstr>Arial</vt:lpstr>
      <vt:lpstr>Bahnschrift Light Condensed</vt:lpstr>
      <vt:lpstr>Wingdings</vt:lpstr>
      <vt:lpstr>Dosis</vt:lpstr>
      <vt:lpstr>Sniglet</vt:lpstr>
      <vt:lpstr>Adobe Devanagari</vt:lpstr>
      <vt:lpstr>Friar template</vt:lpstr>
      <vt:lpstr>The RSA Cryptosystem </vt:lpstr>
      <vt:lpstr>Euler‘s Phi Function </vt:lpstr>
      <vt:lpstr>A simple math problem</vt:lpstr>
      <vt:lpstr>Option 1 (hard way)</vt:lpstr>
      <vt:lpstr>Another example</vt:lpstr>
      <vt:lpstr>PowerPoint Presentation</vt:lpstr>
      <vt:lpstr>Option 2 (hard way)</vt:lpstr>
      <vt:lpstr>Step 1: factorization:</vt:lpstr>
      <vt:lpstr>Step 2: </vt:lpstr>
      <vt:lpstr>Euler‘s Theorem</vt:lpstr>
      <vt:lpstr>Euler‘s Theorem</vt:lpstr>
      <vt:lpstr>RSA Algorithm</vt:lpstr>
      <vt:lpstr>Steps</vt:lpstr>
      <vt:lpstr>Prove RSA correctness</vt:lpstr>
      <vt:lpstr>Prove it</vt:lpstr>
      <vt:lpstr>Lab</vt:lpstr>
      <vt:lpstr>PowerPoint Presentation</vt:lpstr>
      <vt:lpstr>PowerPoint Presentation</vt:lpstr>
      <vt:lpstr>PowerPoint Presentation</vt:lpstr>
      <vt:lpstr>PowerPoint Presentation</vt:lpstr>
      <vt:lpstr>Question: Your need to answer</vt:lpstr>
      <vt:lpstr>How RSA work?</vt:lpstr>
      <vt:lpstr>Generate key</vt:lpstr>
      <vt:lpstr>Question: Your need to do </vt:lpstr>
      <vt:lpstr>PowerPoint Presentation</vt:lpstr>
      <vt:lpstr>PowerPoint Presentation</vt:lpstr>
      <vt:lpstr>RSA Encryption</vt:lpstr>
      <vt:lpstr>PowerPoint Presentation</vt:lpstr>
      <vt:lpstr>RSA Decryption</vt:lpstr>
      <vt:lpstr>PowerPoint Presentation</vt:lpstr>
      <vt:lpstr>PowerPoint Presentation</vt:lpstr>
      <vt:lpstr>Your work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cp:lastModifiedBy>Frank Xu</cp:lastModifiedBy>
  <cp:revision>80</cp:revision>
  <dcterms:modified xsi:type="dcterms:W3CDTF">2018-10-16T14:33:54Z</dcterms:modified>
</cp:coreProperties>
</file>