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28"/>
  </p:notesMasterIdLst>
  <p:handoutMasterIdLst>
    <p:handoutMasterId r:id="rId29"/>
  </p:handoutMasterIdLst>
  <p:sldIdLst>
    <p:sldId id="256" r:id="rId2"/>
    <p:sldId id="373" r:id="rId3"/>
    <p:sldId id="351" r:id="rId4"/>
    <p:sldId id="376" r:id="rId5"/>
    <p:sldId id="374" r:id="rId6"/>
    <p:sldId id="368" r:id="rId7"/>
    <p:sldId id="367" r:id="rId8"/>
    <p:sldId id="366" r:id="rId9"/>
    <p:sldId id="370" r:id="rId10"/>
    <p:sldId id="369" r:id="rId11"/>
    <p:sldId id="371" r:id="rId12"/>
    <p:sldId id="375" r:id="rId13"/>
    <p:sldId id="377" r:id="rId14"/>
    <p:sldId id="383" r:id="rId15"/>
    <p:sldId id="384" r:id="rId16"/>
    <p:sldId id="385" r:id="rId17"/>
    <p:sldId id="386" r:id="rId18"/>
    <p:sldId id="387" r:id="rId19"/>
    <p:sldId id="388" r:id="rId20"/>
    <p:sldId id="389" r:id="rId21"/>
    <p:sldId id="390" r:id="rId22"/>
    <p:sldId id="391" r:id="rId23"/>
    <p:sldId id="378" r:id="rId24"/>
    <p:sldId id="379" r:id="rId25"/>
    <p:sldId id="380" r:id="rId26"/>
    <p:sldId id="381" r:id="rId27"/>
  </p:sldIdLst>
  <p:sldSz cx="9144000" cy="5143500" type="screen16x9"/>
  <p:notesSz cx="6858000" cy="9144000"/>
  <p:embeddedFontLst>
    <p:embeddedFont>
      <p:font typeface="Adobe Devanagari" panose="02040503050201020203" pitchFamily="18" charset="0"/>
      <p:regular r:id="rId30"/>
      <p:bold r:id="rId31"/>
      <p:italic r:id="rId32"/>
      <p:boldItalic r:id="rId33"/>
    </p:embeddedFont>
    <p:embeddedFont>
      <p:font typeface="Sniglet" panose="020B0604020202020204" charset="0"/>
      <p:regular r:id="rId34"/>
    </p:embeddedFont>
    <p:embeddedFont>
      <p:font typeface="Brush Script MT" panose="03060802040406070304" pitchFamily="66" charset="0"/>
      <p:italic r:id="rId35"/>
    </p:embeddedFont>
    <p:embeddedFont>
      <p:font typeface="Bahnschrift Light Condensed" panose="020B0502040204020203" pitchFamily="34" charset="0"/>
      <p:regular r:id="rId36"/>
    </p:embeddedFont>
    <p:embeddedFont>
      <p:font typeface="Dosis" panose="020B0604020202020204" charset="0"/>
      <p:regular r:id="rId37"/>
      <p:bold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7A8D3-8E02-4833-AC72-0F9BAFB9D0F3}">
  <a:tblStyle styleId="{B527A8D3-8E02-4833-AC72-0F9BAFB9D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114" y="1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6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035F-FE84-4C26-97C1-339C346519BD}" type="datetimeFigureOut">
              <a:rPr lang="en-US" smtClean="0"/>
              <a:t>10/13/2018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7B4E-FD80-43CB-963E-532EA0B6C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9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403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82011" y="53503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41835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83420" y="45527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136364" y="42586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59967" y="44160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422778" y="44771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609435" y="42558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78200" y="51251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703231" y="51668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74861" y="43164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405680" y="43164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739934" y="59438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204740" y="56390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204749" y="42347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320526" y="58598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434691" y="58593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67035" y="55596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033710" y="41835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629104" y="51585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305379" y="52251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75263" y="52131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918032" y="45477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65357" y="53442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74158" y="56398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76503" y="50966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555113" y="41517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511524" y="48362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924330" y="58731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728124" y="57446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7152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D786C765-F843-4CE9-B389-075D89EB78BB}" type="datetimeFigureOut">
              <a:rPr lang="en-US" smtClean="0"/>
              <a:t>10/13/2018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522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D786C765-F843-4CE9-B389-075D89EB78BB}" type="datetimeFigureOut">
              <a:rPr lang="en-US" smtClean="0"/>
              <a:t>10/13/2018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48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979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 bwMode="auto"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 dirty="0"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Picture 161" descr="Image result for University of Baltimore"/>
          <p:cNvPicPr/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20" y="4705350"/>
            <a:ext cx="150368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 userDrawn="1"/>
        </p:nvSpPr>
        <p:spPr>
          <a:xfrm>
            <a:off x="-76180" y="4992580"/>
            <a:ext cx="6992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err="1" smtClean="0">
                <a:solidFill>
                  <a:srgbClr val="0070C0"/>
                </a:solidFill>
                <a:effectLst/>
                <a:latin typeface="Brush Script MT" panose="03060802040406070304" pitchFamily="66" charset="0"/>
                <a:cs typeface="Adobe Devanagari" panose="02040503050201020203" pitchFamily="18" charset="0"/>
              </a:rPr>
              <a:t>SlidesCarnival</a:t>
            </a:r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  <p:sp>
        <p:nvSpPr>
          <p:cNvPr id="163" name="Rectangle 162"/>
          <p:cNvSpPr/>
          <p:nvPr userDrawn="1"/>
        </p:nvSpPr>
        <p:spPr>
          <a:xfrm>
            <a:off x="1932544" y="4854226"/>
            <a:ext cx="39934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b="0" i="0" u="none" strike="noStrike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Bahnschrift Light Condensed" panose="020B0502040204020203" pitchFamily="34" charset="0"/>
                <a:ea typeface="Arial"/>
                <a:cs typeface="Arial"/>
                <a:sym typeface="Arial"/>
              </a:rPr>
              <a:t>M.S. in Forensic Science - High Technology Crime: wxu@ubalt.edu</a:t>
            </a:r>
          </a:p>
          <a:p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6" r:id="rId2"/>
    <p:sldLayoutId id="2147483659" r:id="rId3"/>
    <p:sldLayoutId id="2147483660" r:id="rId4"/>
    <p:sldLayoutId id="2147483661" r:id="rId5"/>
    <p:sldLayoutId id="2147483662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gsecurity.org/" TargetMode="Externa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/>
              <a:t>Carving a file without using a carving tool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38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carving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47925" y="1302837"/>
            <a:ext cx="6681575" cy="3610800"/>
          </a:xfrm>
        </p:spPr>
        <p:txBody>
          <a:bodyPr/>
          <a:lstStyle/>
          <a:p>
            <a:r>
              <a:rPr lang="en-US" sz="2800" dirty="0"/>
              <a:t>A well known computer forensics term</a:t>
            </a:r>
          </a:p>
          <a:p>
            <a:r>
              <a:rPr lang="en-US" sz="2800" dirty="0" smtClean="0"/>
              <a:t>To </a:t>
            </a:r>
            <a:r>
              <a:rPr lang="en-US" sz="2800" dirty="0"/>
              <a:t>identify and extract (carve) the file </a:t>
            </a:r>
            <a:endParaRPr lang="en-US" sz="2800" dirty="0" smtClean="0"/>
          </a:p>
          <a:p>
            <a:pPr lvl="1"/>
            <a:r>
              <a:rPr lang="en-US" sz="2400" dirty="0"/>
              <a:t>from unallocated clusters</a:t>
            </a:r>
          </a:p>
          <a:p>
            <a:pPr lvl="1"/>
            <a:r>
              <a:rPr lang="en-US" sz="2400" dirty="0" smtClean="0"/>
              <a:t>without </a:t>
            </a:r>
            <a:r>
              <a:rPr lang="en-US" sz="2400" dirty="0"/>
              <a:t>the assistance of the file system that originality created the file. </a:t>
            </a:r>
            <a:endParaRPr lang="en-US" sz="2400" dirty="0" smtClean="0"/>
          </a:p>
          <a:p>
            <a:r>
              <a:rPr lang="en-US" sz="2900" dirty="0" smtClean="0"/>
              <a:t>How to extract files?</a:t>
            </a:r>
          </a:p>
          <a:p>
            <a:pPr lvl="1"/>
            <a:r>
              <a:rPr lang="en-US" sz="2400" dirty="0" smtClean="0"/>
              <a:t>based </a:t>
            </a:r>
            <a:r>
              <a:rPr lang="en-US" sz="2400" dirty="0"/>
              <a:t>on </a:t>
            </a:r>
            <a:r>
              <a:rPr lang="en-US" sz="2400" dirty="0" smtClean="0"/>
              <a:t> signature </a:t>
            </a:r>
            <a:r>
              <a:rPr lang="en-US" sz="2400" dirty="0"/>
              <a:t>information alone.</a:t>
            </a:r>
          </a:p>
          <a:p>
            <a:pPr lvl="1"/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0111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 scenario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suspect deleted a file </a:t>
            </a:r>
          </a:p>
          <a:p>
            <a:r>
              <a:rPr lang="en-US" dirty="0" smtClean="0"/>
              <a:t>The files contains an important image</a:t>
            </a:r>
          </a:p>
          <a:p>
            <a:r>
              <a:rPr lang="en-US" dirty="0" smtClean="0"/>
              <a:t>Image occupies a few clusters</a:t>
            </a:r>
          </a:p>
          <a:p>
            <a:r>
              <a:rPr lang="en-US" dirty="0" smtClean="0"/>
              <a:t>Unfortunately, some clusters are reused (0verwirtten) by new files</a:t>
            </a:r>
            <a:endParaRPr lang="en-US" dirty="0"/>
          </a:p>
          <a:p>
            <a:r>
              <a:rPr lang="en-US" dirty="0" smtClean="0"/>
              <a:t>A forensic expert really wants to recover the image, even a partial 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212" y="0"/>
            <a:ext cx="3051788" cy="233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3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</a:t>
            </a:r>
            <a:r>
              <a:rPr lang="en-US" dirty="0"/>
              <a:t>signature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R</a:t>
            </a:r>
            <a:r>
              <a:rPr lang="en-US" sz="2800" dirty="0" smtClean="0"/>
              <a:t>eferred to as a magic number, </a:t>
            </a:r>
          </a:p>
          <a:p>
            <a:r>
              <a:rPr lang="en-US" sz="2800" dirty="0" smtClean="0"/>
              <a:t>Used to identify </a:t>
            </a:r>
            <a:r>
              <a:rPr lang="en-US" sz="2800" dirty="0"/>
              <a:t>a file </a:t>
            </a:r>
            <a:r>
              <a:rPr lang="en-US" sz="2800" dirty="0" smtClean="0"/>
              <a:t>format </a:t>
            </a:r>
          </a:p>
          <a:p>
            <a:pPr lvl="1"/>
            <a:r>
              <a:rPr lang="en-US" sz="2300" dirty="0" smtClean="0"/>
              <a:t>a </a:t>
            </a:r>
            <a:r>
              <a:rPr lang="en-US" sz="2300" dirty="0"/>
              <a:t>constant numerical or </a:t>
            </a:r>
            <a:endParaRPr lang="en-US" sz="2300" dirty="0" smtClean="0"/>
          </a:p>
          <a:p>
            <a:pPr lvl="1"/>
            <a:r>
              <a:rPr lang="en-US" sz="2300" dirty="0" smtClean="0"/>
              <a:t>text </a:t>
            </a:r>
            <a:r>
              <a:rPr lang="en-US" sz="2300" dirty="0"/>
              <a:t>value used </a:t>
            </a:r>
            <a:r>
              <a:rPr lang="en-US" sz="2300" dirty="0" smtClean="0"/>
              <a:t>to. </a:t>
            </a:r>
            <a:endParaRPr lang="en-US" sz="23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14917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399"/>
            <a:ext cx="5483796" cy="46005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6410" y="749939"/>
            <a:ext cx="4613522" cy="317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41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file signature of Word, JPG, and PPT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22" y="1082425"/>
            <a:ext cx="6231777" cy="15210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126" y="2876126"/>
            <a:ext cx="4224150" cy="166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786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large icons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881" y="1435578"/>
            <a:ext cx="8020658" cy="214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06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21" y="85378"/>
            <a:ext cx="7582958" cy="49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358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948" y="94825"/>
            <a:ext cx="4224150" cy="16629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202" y="1850171"/>
            <a:ext cx="7787216" cy="9552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843" y="2844916"/>
            <a:ext cx="5582360" cy="876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4694" y="3721217"/>
            <a:ext cx="5582360" cy="85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67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Extract </a:t>
            </a:r>
            <a:r>
              <a:rPr lang="en-US" dirty="0"/>
              <a:t>the jpg file from </a:t>
            </a:r>
            <a:r>
              <a:rPr lang="en-US" dirty="0" smtClean="0"/>
              <a:t>an unknown file 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4294967295"/>
          </p:nvPr>
        </p:nvSpPr>
        <p:spPr>
          <a:xfrm>
            <a:off x="0" y="4852988"/>
            <a:ext cx="549275" cy="290512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02440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Assumption: the unknown file is </a:t>
            </a:r>
            <a:r>
              <a:rPr lang="en-US" smtClean="0"/>
              <a:t>a Word file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86" y="1529799"/>
            <a:ext cx="4224150" cy="166298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79281" y="1774549"/>
            <a:ext cx="822960" cy="11734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736" y="1069037"/>
            <a:ext cx="5113856" cy="375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810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of the lab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500" y="146084"/>
            <a:ext cx="4225766" cy="33602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3731" y="2249818"/>
            <a:ext cx="3051788" cy="2330107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5670596" y="2624788"/>
            <a:ext cx="1374889" cy="6183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166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599" y="1133813"/>
            <a:ext cx="5507831" cy="380761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Header offset – </a:t>
            </a:r>
            <a:r>
              <a:rPr lang="en-US" b="1" dirty="0" smtClean="0"/>
              <a:t>0F5E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711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Trailer offset – </a:t>
            </a:r>
            <a:r>
              <a:rPr lang="en-US" b="1" dirty="0" smtClean="0"/>
              <a:t>15B92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971" y="1082425"/>
            <a:ext cx="4683182" cy="363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895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Header offset – </a:t>
            </a:r>
            <a:r>
              <a:rPr lang="en-US" b="1" dirty="0"/>
              <a:t>0F5E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File Trailer offset – </a:t>
            </a:r>
            <a:r>
              <a:rPr lang="en-US" b="1" dirty="0" smtClean="0"/>
              <a:t>15B93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974" y="1285749"/>
            <a:ext cx="6640061" cy="319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147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245" y="1231787"/>
            <a:ext cx="4329113" cy="330537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Edit-&gt;copy block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3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0123" y="1251169"/>
            <a:ext cx="4227304" cy="336688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Paste to a new file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895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File-&gt;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564" y="1082425"/>
            <a:ext cx="6072188" cy="330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24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File-&gt;save File As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910" y="1082425"/>
            <a:ext cx="5772150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680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Carved File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711" y="1184115"/>
            <a:ext cx="4461578" cy="18493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000" y="1847773"/>
            <a:ext cx="1952097" cy="237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972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Tools to Recover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>
                <a:hlinkClick r:id="rId2"/>
              </a:rPr>
              <a:t>PhotoRec</a:t>
            </a:r>
            <a:r>
              <a:rPr lang="en-US" dirty="0"/>
              <a:t> is open source recovery software designed to recover lost files, including video, documents, and archives from hard disks, CD-ROMs, and lost pictures (thus the “photo recovery” name) from digital camera memory. </a:t>
            </a:r>
            <a:endParaRPr lang="en-US" dirty="0" smtClean="0"/>
          </a:p>
          <a:p>
            <a:r>
              <a:rPr lang="en-US" dirty="0" err="1" smtClean="0"/>
              <a:t>PhotoRec</a:t>
            </a:r>
            <a:r>
              <a:rPr lang="en-US" dirty="0" smtClean="0"/>
              <a:t> </a:t>
            </a:r>
            <a:r>
              <a:rPr lang="en-US" dirty="0"/>
              <a:t>ignores the file system and goes after the underlying data, so it will still work even if your media’s file system has been severely damaged or reformatted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It is available for the Windows, Linux, and MAC operating systems</a:t>
            </a:r>
            <a:endParaRPr lang="en-US" dirty="0" smtClean="0">
              <a:hlinkClick r:id=""/>
            </a:endParaRPr>
          </a:p>
          <a:p>
            <a:r>
              <a:rPr lang="en-US" dirty="0" smtClean="0">
                <a:hlinkClick r:id=""/>
              </a:rPr>
              <a:t>http://www.cgsecurity.org/testdisk-6.14.win64.zip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196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853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36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644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D715-7292-4FAD-A484-09D5D92FAB0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526257"/>
      </p:ext>
    </p:extLst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205</Words>
  <Application>Microsoft Office PowerPoint</Application>
  <PresentationFormat>On-screen Show (16:9)</PresentationFormat>
  <Paragraphs>52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Adobe Devanagari</vt:lpstr>
      <vt:lpstr>Sniglet</vt:lpstr>
      <vt:lpstr>Brush Script MT</vt:lpstr>
      <vt:lpstr>Arial</vt:lpstr>
      <vt:lpstr>Bahnschrift Light Condensed</vt:lpstr>
      <vt:lpstr>Dosis</vt:lpstr>
      <vt:lpstr>Friar template</vt:lpstr>
      <vt:lpstr>Carving a file without using a carving tool</vt:lpstr>
      <vt:lpstr>Background</vt:lpstr>
      <vt:lpstr>File carving</vt:lpstr>
      <vt:lpstr>An example scenario</vt:lpstr>
      <vt:lpstr>File signature</vt:lpstr>
      <vt:lpstr>PowerPoint Presentation</vt:lpstr>
      <vt:lpstr>Find file signature of Word, JPG, and PPT</vt:lpstr>
      <vt:lpstr>View large icons</vt:lpstr>
      <vt:lpstr>PowerPoint Presentation</vt:lpstr>
      <vt:lpstr>PowerPoint Presentation</vt:lpstr>
      <vt:lpstr>Extract the jpg file from an unknown file </vt:lpstr>
      <vt:lpstr>Assumption: the unknown file is a Word file </vt:lpstr>
      <vt:lpstr>Goal of the lab</vt:lpstr>
      <vt:lpstr>File Header offset – 0F5E</vt:lpstr>
      <vt:lpstr>File Trailer offset – 15B92</vt:lpstr>
      <vt:lpstr>File Header offset – 0F5E File Trailer offset – 15B93</vt:lpstr>
      <vt:lpstr>Edit-&gt;copy block</vt:lpstr>
      <vt:lpstr>Paste to a new file</vt:lpstr>
      <vt:lpstr>File-&gt;</vt:lpstr>
      <vt:lpstr>File-&gt;save File As</vt:lpstr>
      <vt:lpstr>Carved File</vt:lpstr>
      <vt:lpstr>Using Tools to Recover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Weifeng Xu</cp:lastModifiedBy>
  <cp:revision>133</cp:revision>
  <dcterms:modified xsi:type="dcterms:W3CDTF">2018-10-13T16:13:19Z</dcterms:modified>
</cp:coreProperties>
</file>